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3" r:id="rId6"/>
    <p:sldId id="264" r:id="rId7"/>
    <p:sldId id="265" r:id="rId8"/>
    <p:sldId id="270" r:id="rId9"/>
    <p:sldId id="271" r:id="rId10"/>
    <p:sldId id="266" r:id="rId11"/>
    <p:sldId id="267" r:id="rId12"/>
    <p:sldId id="268" r:id="rId13"/>
    <p:sldId id="269" r:id="rId14"/>
    <p:sldId id="272" r:id="rId1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05E7A6D-C226-4DCA-A712-3297C3516AFD}" type="datetimeFigureOut">
              <a:rPr lang="tr-TR" smtClean="0"/>
              <a:t>20.12.2017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3314FDC-A202-408F-9AF6-0D395C039499}" type="slidenum">
              <a:rPr lang="tr-TR" smtClean="0"/>
              <a:t>‹#›</a:t>
            </a:fld>
            <a:endParaRPr lang="tr-TR"/>
          </a:p>
        </p:txBody>
      </p:sp>
    </p:spTree>
    <p:extLst>
      <p:ext uri="{BB962C8B-B14F-4D97-AF65-F5344CB8AC3E}">
        <p14:creationId xmlns:p14="http://schemas.microsoft.com/office/powerpoint/2010/main" val="3055855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05E7A6D-C226-4DCA-A712-3297C3516AFD}" type="datetimeFigureOut">
              <a:rPr lang="tr-TR" smtClean="0"/>
              <a:t>20.12.2017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3314FDC-A202-408F-9AF6-0D395C039499}" type="slidenum">
              <a:rPr lang="tr-TR" smtClean="0"/>
              <a:t>‹#›</a:t>
            </a:fld>
            <a:endParaRPr lang="tr-TR"/>
          </a:p>
        </p:txBody>
      </p:sp>
    </p:spTree>
    <p:extLst>
      <p:ext uri="{BB962C8B-B14F-4D97-AF65-F5344CB8AC3E}">
        <p14:creationId xmlns:p14="http://schemas.microsoft.com/office/powerpoint/2010/main" val="3495387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05E7A6D-C226-4DCA-A712-3297C3516AFD}" type="datetimeFigureOut">
              <a:rPr lang="tr-TR" smtClean="0"/>
              <a:t>20.12.2017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3314FDC-A202-408F-9AF6-0D395C039499}" type="slidenum">
              <a:rPr lang="tr-TR" smtClean="0"/>
              <a:t>‹#›</a:t>
            </a:fld>
            <a:endParaRPr lang="tr-TR"/>
          </a:p>
        </p:txBody>
      </p:sp>
    </p:spTree>
    <p:extLst>
      <p:ext uri="{BB962C8B-B14F-4D97-AF65-F5344CB8AC3E}">
        <p14:creationId xmlns:p14="http://schemas.microsoft.com/office/powerpoint/2010/main" val="95525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05E7A6D-C226-4DCA-A712-3297C3516AFD}" type="datetimeFigureOut">
              <a:rPr lang="tr-TR" smtClean="0"/>
              <a:t>20.12.2017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3314FDC-A202-408F-9AF6-0D395C039499}" type="slidenum">
              <a:rPr lang="tr-TR" smtClean="0"/>
              <a:t>‹#›</a:t>
            </a:fld>
            <a:endParaRPr lang="tr-TR"/>
          </a:p>
        </p:txBody>
      </p:sp>
    </p:spTree>
    <p:extLst>
      <p:ext uri="{BB962C8B-B14F-4D97-AF65-F5344CB8AC3E}">
        <p14:creationId xmlns:p14="http://schemas.microsoft.com/office/powerpoint/2010/main" val="603047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05E7A6D-C226-4DCA-A712-3297C3516AFD}" type="datetimeFigureOut">
              <a:rPr lang="tr-TR" smtClean="0"/>
              <a:t>20.12.2017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3314FDC-A202-408F-9AF6-0D395C039499}" type="slidenum">
              <a:rPr lang="tr-TR" smtClean="0"/>
              <a:t>‹#›</a:t>
            </a:fld>
            <a:endParaRPr lang="tr-TR"/>
          </a:p>
        </p:txBody>
      </p:sp>
    </p:spTree>
    <p:extLst>
      <p:ext uri="{BB962C8B-B14F-4D97-AF65-F5344CB8AC3E}">
        <p14:creationId xmlns:p14="http://schemas.microsoft.com/office/powerpoint/2010/main" val="273206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05E7A6D-C226-4DCA-A712-3297C3516AFD}" type="datetimeFigureOut">
              <a:rPr lang="tr-TR" smtClean="0"/>
              <a:t>20.12.2017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3314FDC-A202-408F-9AF6-0D395C039499}" type="slidenum">
              <a:rPr lang="tr-TR" smtClean="0"/>
              <a:t>‹#›</a:t>
            </a:fld>
            <a:endParaRPr lang="tr-TR"/>
          </a:p>
        </p:txBody>
      </p:sp>
    </p:spTree>
    <p:extLst>
      <p:ext uri="{BB962C8B-B14F-4D97-AF65-F5344CB8AC3E}">
        <p14:creationId xmlns:p14="http://schemas.microsoft.com/office/powerpoint/2010/main" val="3646041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05E7A6D-C226-4DCA-A712-3297C3516AFD}" type="datetimeFigureOut">
              <a:rPr lang="tr-TR" smtClean="0"/>
              <a:t>20.12.2017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3314FDC-A202-408F-9AF6-0D395C039499}" type="slidenum">
              <a:rPr lang="tr-TR" smtClean="0"/>
              <a:t>‹#›</a:t>
            </a:fld>
            <a:endParaRPr lang="tr-TR"/>
          </a:p>
        </p:txBody>
      </p:sp>
    </p:spTree>
    <p:extLst>
      <p:ext uri="{BB962C8B-B14F-4D97-AF65-F5344CB8AC3E}">
        <p14:creationId xmlns:p14="http://schemas.microsoft.com/office/powerpoint/2010/main" val="318748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05E7A6D-C226-4DCA-A712-3297C3516AFD}" type="datetimeFigureOut">
              <a:rPr lang="tr-TR" smtClean="0"/>
              <a:t>20.12.2017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3314FDC-A202-408F-9AF6-0D395C039499}" type="slidenum">
              <a:rPr lang="tr-TR" smtClean="0"/>
              <a:t>‹#›</a:t>
            </a:fld>
            <a:endParaRPr lang="tr-TR"/>
          </a:p>
        </p:txBody>
      </p:sp>
    </p:spTree>
    <p:extLst>
      <p:ext uri="{BB962C8B-B14F-4D97-AF65-F5344CB8AC3E}">
        <p14:creationId xmlns:p14="http://schemas.microsoft.com/office/powerpoint/2010/main" val="2251813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05E7A6D-C226-4DCA-A712-3297C3516AFD}" type="datetimeFigureOut">
              <a:rPr lang="tr-TR" smtClean="0"/>
              <a:t>20.12.2017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3314FDC-A202-408F-9AF6-0D395C039499}" type="slidenum">
              <a:rPr lang="tr-TR" smtClean="0"/>
              <a:t>‹#›</a:t>
            </a:fld>
            <a:endParaRPr lang="tr-TR"/>
          </a:p>
        </p:txBody>
      </p:sp>
    </p:spTree>
    <p:extLst>
      <p:ext uri="{BB962C8B-B14F-4D97-AF65-F5344CB8AC3E}">
        <p14:creationId xmlns:p14="http://schemas.microsoft.com/office/powerpoint/2010/main" val="904198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05E7A6D-C226-4DCA-A712-3297C3516AFD}" type="datetimeFigureOut">
              <a:rPr lang="tr-TR" smtClean="0"/>
              <a:t>20.12.2017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3314FDC-A202-408F-9AF6-0D395C039499}" type="slidenum">
              <a:rPr lang="tr-TR" smtClean="0"/>
              <a:t>‹#›</a:t>
            </a:fld>
            <a:endParaRPr lang="tr-TR"/>
          </a:p>
        </p:txBody>
      </p:sp>
    </p:spTree>
    <p:extLst>
      <p:ext uri="{BB962C8B-B14F-4D97-AF65-F5344CB8AC3E}">
        <p14:creationId xmlns:p14="http://schemas.microsoft.com/office/powerpoint/2010/main" val="2917004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05E7A6D-C226-4DCA-A712-3297C3516AFD}" type="datetimeFigureOut">
              <a:rPr lang="tr-TR" smtClean="0"/>
              <a:t>20.12.2017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3314FDC-A202-408F-9AF6-0D395C039499}" type="slidenum">
              <a:rPr lang="tr-TR" smtClean="0"/>
              <a:t>‹#›</a:t>
            </a:fld>
            <a:endParaRPr lang="tr-TR"/>
          </a:p>
        </p:txBody>
      </p:sp>
    </p:spTree>
    <p:extLst>
      <p:ext uri="{BB962C8B-B14F-4D97-AF65-F5344CB8AC3E}">
        <p14:creationId xmlns:p14="http://schemas.microsoft.com/office/powerpoint/2010/main" val="772195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E7A6D-C226-4DCA-A712-3297C3516AFD}" type="datetimeFigureOut">
              <a:rPr lang="tr-TR" smtClean="0"/>
              <a:t>20.12.2017</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314FDC-A202-408F-9AF6-0D395C039499}" type="slidenum">
              <a:rPr lang="tr-TR" smtClean="0"/>
              <a:t>‹#›</a:t>
            </a:fld>
            <a:endParaRPr lang="tr-TR"/>
          </a:p>
        </p:txBody>
      </p:sp>
    </p:spTree>
    <p:extLst>
      <p:ext uri="{BB962C8B-B14F-4D97-AF65-F5344CB8AC3E}">
        <p14:creationId xmlns:p14="http://schemas.microsoft.com/office/powerpoint/2010/main" val="3831110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7384"/>
            <a:ext cx="6408712" cy="6861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etin kutusu 3"/>
          <p:cNvSpPr txBox="1"/>
          <p:nvPr/>
        </p:nvSpPr>
        <p:spPr>
          <a:xfrm>
            <a:off x="2627784" y="2132856"/>
            <a:ext cx="4032448" cy="2123658"/>
          </a:xfrm>
          <a:prstGeom prst="rect">
            <a:avLst/>
          </a:prstGeom>
          <a:noFill/>
        </p:spPr>
        <p:txBody>
          <a:bodyPr wrap="square" rtlCol="0">
            <a:spAutoFit/>
          </a:bodyPr>
          <a:lstStyle/>
          <a:p>
            <a:pPr algn="ctr">
              <a:lnSpc>
                <a:spcPct val="150000"/>
              </a:lnSpc>
            </a:pPr>
            <a:r>
              <a:rPr lang="tr-TR" sz="4400" spc="300" dirty="0" smtClean="0">
                <a:latin typeface="Viner Hand ITC" panose="03070502030502020203" pitchFamily="66" charset="0"/>
              </a:rPr>
              <a:t>ÖGRENME </a:t>
            </a:r>
            <a:r>
              <a:rPr lang="tr-TR" sz="4400" spc="300" dirty="0" smtClean="0">
                <a:latin typeface="Viner Hand ITC" panose="03070502030502020203" pitchFamily="66" charset="0"/>
              </a:rPr>
              <a:t>STİLLERİ</a:t>
            </a:r>
            <a:endParaRPr lang="tr-TR" sz="4400" spc="300" dirty="0">
              <a:latin typeface="Viner Hand ITC" panose="03070502030502020203" pitchFamily="66" charset="0"/>
            </a:endParaRPr>
          </a:p>
        </p:txBody>
      </p:sp>
      <p:sp>
        <p:nvSpPr>
          <p:cNvPr id="6" name="Yay 5"/>
          <p:cNvSpPr/>
          <p:nvPr/>
        </p:nvSpPr>
        <p:spPr>
          <a:xfrm>
            <a:off x="3779912" y="2447177"/>
            <a:ext cx="288032" cy="45719"/>
          </a:xfrm>
          <a:prstGeom prst="arc">
            <a:avLst/>
          </a:prstGeom>
          <a:ln w="444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p:pic>
        <p:nvPicPr>
          <p:cNvPr id="9"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5589240"/>
            <a:ext cx="1224136"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8937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ikdörtgen 3"/>
          <p:cNvSpPr/>
          <p:nvPr/>
        </p:nvSpPr>
        <p:spPr>
          <a:xfrm>
            <a:off x="539552" y="766445"/>
            <a:ext cx="7992888" cy="646331"/>
          </a:xfrm>
          <a:prstGeom prst="rect">
            <a:avLst/>
          </a:prstGeom>
          <a:solidFill>
            <a:schemeClr val="bg1">
              <a:lumMod val="95000"/>
            </a:schemeClr>
          </a:solidFill>
        </p:spPr>
        <p:txBody>
          <a:bodyPr wrap="square">
            <a:spAutoFit/>
          </a:bodyPr>
          <a:lstStyle/>
          <a:p>
            <a:pPr marL="171450" indent="-171450">
              <a:buFont typeface="Wingdings" panose="05000000000000000000" pitchFamily="2" charset="2"/>
              <a:buChar char="ü"/>
            </a:pPr>
            <a:r>
              <a:rPr lang="tr-TR" sz="1200" b="1" dirty="0">
                <a:solidFill>
                  <a:schemeClr val="tx2">
                    <a:lumMod val="75000"/>
                  </a:schemeClr>
                </a:solidFill>
              </a:rPr>
              <a:t>Koşmayı severler, koşarken çarpışma, arkadaşlarını itme, çekme gibi oyunlar tam onlara göredir. Çok hareketli olan bu çocuklar çevrelerinde koltuk, divan, sehpa, masa ve hatta televizyon gibi eşyaların üzerinde çıkıp gezerler ve asla “dur, yapma, çıkma, düşeceksin” gibi uyarılara kulak vermezler.</a:t>
            </a:r>
          </a:p>
        </p:txBody>
      </p:sp>
      <p:sp>
        <p:nvSpPr>
          <p:cNvPr id="5" name="Dikdörtgen 4"/>
          <p:cNvSpPr/>
          <p:nvPr/>
        </p:nvSpPr>
        <p:spPr>
          <a:xfrm>
            <a:off x="539552" y="2103239"/>
            <a:ext cx="7992888" cy="461665"/>
          </a:xfrm>
          <a:prstGeom prst="rect">
            <a:avLst/>
          </a:prstGeom>
          <a:solidFill>
            <a:schemeClr val="tx2">
              <a:lumMod val="20000"/>
              <a:lumOff val="80000"/>
            </a:schemeClr>
          </a:solidFill>
        </p:spPr>
        <p:txBody>
          <a:bodyPr wrap="square">
            <a:spAutoFit/>
          </a:bodyPr>
          <a:lstStyle/>
          <a:p>
            <a:pPr marL="285750" indent="-285750">
              <a:buFont typeface="Wingdings" panose="05000000000000000000" pitchFamily="2" charset="2"/>
              <a:buChar char="ü"/>
            </a:pPr>
            <a:r>
              <a:rPr lang="tr-TR" sz="1200" b="1" dirty="0"/>
              <a:t>Evlerinin dışında da aynı durumdadırlar. Taşlara, duvarlara hatta ağaçlara çıkmaktan geri durmazlar. Erken yaşlardan itibaren gözlemlenen bu özellikler, dokunsal çocukların dünyayı anlama ve sevme yollarıdır.</a:t>
            </a:r>
          </a:p>
        </p:txBody>
      </p:sp>
      <p:sp>
        <p:nvSpPr>
          <p:cNvPr id="6" name="Dikdörtgen 5"/>
          <p:cNvSpPr/>
          <p:nvPr/>
        </p:nvSpPr>
        <p:spPr>
          <a:xfrm>
            <a:off x="539552" y="3068960"/>
            <a:ext cx="7992888" cy="276999"/>
          </a:xfrm>
          <a:prstGeom prst="rect">
            <a:avLst/>
          </a:prstGeom>
          <a:solidFill>
            <a:schemeClr val="accent4">
              <a:lumMod val="40000"/>
              <a:lumOff val="60000"/>
            </a:schemeClr>
          </a:solidFill>
        </p:spPr>
        <p:txBody>
          <a:bodyPr wrap="square">
            <a:spAutoFit/>
          </a:bodyPr>
          <a:lstStyle/>
          <a:p>
            <a:pPr marL="285750" indent="-285750">
              <a:buFont typeface="Wingdings" panose="05000000000000000000" pitchFamily="2" charset="2"/>
              <a:buChar char="ü"/>
            </a:pPr>
            <a:r>
              <a:rPr lang="tr-TR" sz="1200" b="1" dirty="0"/>
              <a:t>Bu çocukların dünyayı, adeta bedenleriyle ve dokunarak anlayabildikleri unutulmamalıdır.</a:t>
            </a:r>
          </a:p>
        </p:txBody>
      </p:sp>
      <p:sp>
        <p:nvSpPr>
          <p:cNvPr id="7" name="Dikdörtgen 6"/>
          <p:cNvSpPr/>
          <p:nvPr/>
        </p:nvSpPr>
        <p:spPr>
          <a:xfrm>
            <a:off x="554118" y="5445224"/>
            <a:ext cx="7978322" cy="1218795"/>
          </a:xfrm>
          <a:prstGeom prst="rect">
            <a:avLst/>
          </a:prstGeom>
          <a:solidFill>
            <a:schemeClr val="tx2">
              <a:lumMod val="60000"/>
              <a:lumOff val="40000"/>
            </a:schemeClr>
          </a:solidFill>
        </p:spPr>
        <p:txBody>
          <a:bodyPr wrap="square">
            <a:spAutoFit/>
          </a:bodyPr>
          <a:lstStyle/>
          <a:p>
            <a:pPr marL="285750" indent="-285750">
              <a:buFont typeface="Wingdings" panose="05000000000000000000" pitchFamily="2" charset="2"/>
              <a:buChar char="ü"/>
            </a:pPr>
            <a:r>
              <a:rPr lang="tr-TR" sz="1200" b="1" dirty="0" smtClean="0"/>
              <a:t>Görsel </a:t>
            </a:r>
            <a:r>
              <a:rPr lang="tr-TR" sz="1200" b="1" dirty="0"/>
              <a:t>ve işitsel mesajları algılamakta zorlanırlar. Ancak yaparak algılarlar.</a:t>
            </a:r>
          </a:p>
          <a:p>
            <a:pPr marL="285750" lvl="0" indent="-285750" fontAlgn="base">
              <a:lnSpc>
                <a:spcPct val="150000"/>
              </a:lnSpc>
              <a:spcBef>
                <a:spcPct val="20000"/>
              </a:spcBef>
              <a:spcAft>
                <a:spcPct val="0"/>
              </a:spcAft>
              <a:buFont typeface="Wingdings" panose="05000000000000000000" pitchFamily="2" charset="2"/>
              <a:buChar char="ü"/>
            </a:pPr>
            <a:r>
              <a:rPr lang="tr-TR" sz="1200" b="1" dirty="0" smtClean="0">
                <a:latin typeface="+mj-lt"/>
                <a:cs typeface="Times New Roman" panose="02020603050405020304" pitchFamily="18" charset="0"/>
              </a:rPr>
              <a:t>Oyunlara bayılırlar. Ya eğlendirmelidirler ya da eğlenmelidirler.</a:t>
            </a:r>
          </a:p>
          <a:p>
            <a:pPr marL="285750" lvl="0" indent="-285750" fontAlgn="base">
              <a:lnSpc>
                <a:spcPct val="150000"/>
              </a:lnSpc>
              <a:spcBef>
                <a:spcPct val="20000"/>
              </a:spcBef>
              <a:spcAft>
                <a:spcPct val="0"/>
              </a:spcAft>
              <a:buFont typeface="Wingdings" panose="05000000000000000000" pitchFamily="2" charset="2"/>
              <a:buChar char="ü"/>
            </a:pPr>
            <a:r>
              <a:rPr lang="tr-TR" sz="1200" b="1" dirty="0" smtClean="0">
                <a:latin typeface="+mj-lt"/>
                <a:cs typeface="Times New Roman" panose="02020603050405020304" pitchFamily="18" charset="0"/>
              </a:rPr>
              <a:t>Taklit ederek ve deneyerek öğrenirler.</a:t>
            </a:r>
          </a:p>
          <a:p>
            <a:pPr marL="285750" lvl="0" indent="-285750" fontAlgn="base">
              <a:lnSpc>
                <a:spcPct val="150000"/>
              </a:lnSpc>
              <a:spcBef>
                <a:spcPct val="20000"/>
              </a:spcBef>
              <a:spcAft>
                <a:spcPct val="0"/>
              </a:spcAft>
              <a:buFont typeface="Wingdings" panose="05000000000000000000" pitchFamily="2" charset="2"/>
              <a:buChar char="ü"/>
            </a:pPr>
            <a:r>
              <a:rPr lang="tr-TR" sz="1200" b="1" dirty="0" smtClean="0">
                <a:latin typeface="+mj-lt"/>
                <a:cs typeface="Times New Roman" panose="02020603050405020304" pitchFamily="18" charset="0"/>
              </a:rPr>
              <a:t>Deney yolu ile öğrenme bu öğrenci için idealdir.</a:t>
            </a:r>
            <a:endParaRPr lang="tr-TR" sz="1200" b="1" dirty="0">
              <a:latin typeface="+mj-lt"/>
            </a:endParaRPr>
          </a:p>
        </p:txBody>
      </p:sp>
      <p:sp>
        <p:nvSpPr>
          <p:cNvPr id="8" name="Dikdörtgen 7"/>
          <p:cNvSpPr/>
          <p:nvPr/>
        </p:nvSpPr>
        <p:spPr>
          <a:xfrm>
            <a:off x="554118" y="2660834"/>
            <a:ext cx="7978322" cy="336118"/>
          </a:xfrm>
          <a:prstGeom prst="rect">
            <a:avLst/>
          </a:prstGeom>
          <a:solidFill>
            <a:schemeClr val="accent6">
              <a:lumMod val="20000"/>
              <a:lumOff val="80000"/>
            </a:schemeClr>
          </a:solidFill>
        </p:spPr>
        <p:txBody>
          <a:bodyPr wrap="square">
            <a:spAutoFit/>
          </a:bodyPr>
          <a:lstStyle/>
          <a:p>
            <a:pPr marL="285750" lvl="0" indent="-285750" fontAlgn="base">
              <a:lnSpc>
                <a:spcPct val="150000"/>
              </a:lnSpc>
              <a:spcBef>
                <a:spcPct val="20000"/>
              </a:spcBef>
              <a:spcAft>
                <a:spcPct val="0"/>
              </a:spcAft>
              <a:buFont typeface="Wingdings" panose="05000000000000000000" pitchFamily="2" charset="2"/>
              <a:buChar char="ü"/>
            </a:pPr>
            <a:r>
              <a:rPr lang="tr-TR" sz="1200" b="1" dirty="0" smtClean="0">
                <a:latin typeface="Times New Roman" panose="02020603050405020304" pitchFamily="18" charset="0"/>
                <a:cs typeface="Times New Roman" panose="02020603050405020304" pitchFamily="18" charset="0"/>
              </a:rPr>
              <a:t>Hareket içeren etkinlikleri severler: dans etmeyi, koşmayı, yüzmeyi, yemeyi, yemek pişirmeyi, gezmeyi.</a:t>
            </a:r>
            <a:endParaRPr lang="tr-TR" sz="1200" b="1" dirty="0">
              <a:latin typeface="Times New Roman" panose="02020603050405020304" pitchFamily="18" charset="0"/>
              <a:cs typeface="Times New Roman" panose="02020603050405020304" pitchFamily="18" charset="0"/>
            </a:endParaRPr>
          </a:p>
        </p:txBody>
      </p:sp>
      <p:sp>
        <p:nvSpPr>
          <p:cNvPr id="9" name="Dikdörtgen 8"/>
          <p:cNvSpPr/>
          <p:nvPr/>
        </p:nvSpPr>
        <p:spPr>
          <a:xfrm>
            <a:off x="539552" y="1527175"/>
            <a:ext cx="7992888" cy="461665"/>
          </a:xfrm>
          <a:prstGeom prst="rect">
            <a:avLst/>
          </a:prstGeom>
          <a:solidFill>
            <a:schemeClr val="accent2">
              <a:lumMod val="40000"/>
              <a:lumOff val="60000"/>
            </a:schemeClr>
          </a:solidFill>
        </p:spPr>
        <p:txBody>
          <a:bodyPr wrap="square">
            <a:spAutoFit/>
          </a:bodyPr>
          <a:lstStyle/>
          <a:p>
            <a:pPr marL="285750" indent="-285750">
              <a:buFont typeface="Wingdings" panose="05000000000000000000" pitchFamily="2" charset="2"/>
              <a:buChar char="ü"/>
            </a:pPr>
            <a:r>
              <a:rPr lang="tr-TR" sz="1200" b="1" dirty="0" smtClean="0"/>
              <a:t>Eşyalarının karışık olmasından hiç rahatsız olmazlar. Tertipli olmak için çaba göstermezler. Düzen onlar için gereksiz bir ayrıntıdır.</a:t>
            </a:r>
          </a:p>
        </p:txBody>
      </p:sp>
      <p:sp>
        <p:nvSpPr>
          <p:cNvPr id="10" name="Dikdörtgen 9"/>
          <p:cNvSpPr/>
          <p:nvPr/>
        </p:nvSpPr>
        <p:spPr>
          <a:xfrm>
            <a:off x="554118" y="3511572"/>
            <a:ext cx="7978322" cy="646331"/>
          </a:xfrm>
          <a:prstGeom prst="rect">
            <a:avLst/>
          </a:prstGeom>
          <a:solidFill>
            <a:schemeClr val="accent3">
              <a:lumMod val="60000"/>
              <a:lumOff val="40000"/>
            </a:schemeClr>
          </a:solidFill>
        </p:spPr>
        <p:txBody>
          <a:bodyPr wrap="square">
            <a:spAutoFit/>
          </a:bodyPr>
          <a:lstStyle/>
          <a:p>
            <a:pPr marL="285750" indent="-285750">
              <a:buFont typeface="Wingdings" panose="05000000000000000000" pitchFamily="2" charset="2"/>
              <a:buChar char="ü"/>
            </a:pPr>
            <a:r>
              <a:rPr lang="tr-TR" sz="1200" b="1" dirty="0" smtClean="0"/>
              <a:t>Dağınıklıktan rahatsız olmazlar ve niçin bu kadar olay çıkardığınıza bir anlam veremezler. Hatta çevresindeki büyüklerin huysuz, kavgacı, bıktırıcı biri olduğunu düşünürler. O nedenle, özellikle annesiyle sürekli mücadele edebilir ve karşı çıkabilir.</a:t>
            </a:r>
          </a:p>
        </p:txBody>
      </p:sp>
      <p:sp>
        <p:nvSpPr>
          <p:cNvPr id="11" name="Dikdörtgen 10"/>
          <p:cNvSpPr/>
          <p:nvPr/>
        </p:nvSpPr>
        <p:spPr>
          <a:xfrm>
            <a:off x="539552" y="4293096"/>
            <a:ext cx="7992888" cy="307777"/>
          </a:xfrm>
          <a:prstGeom prst="rect">
            <a:avLst/>
          </a:prstGeom>
          <a:solidFill>
            <a:schemeClr val="accent2">
              <a:lumMod val="75000"/>
              <a:alpha val="85000"/>
            </a:schemeClr>
          </a:solidFill>
        </p:spPr>
        <p:txBody>
          <a:bodyPr wrap="square">
            <a:spAutoFit/>
          </a:bodyPr>
          <a:lstStyle/>
          <a:p>
            <a:pPr marL="285750" indent="-285750">
              <a:buFont typeface="Wingdings" panose="05000000000000000000" pitchFamily="2" charset="2"/>
              <a:buChar char="ü"/>
            </a:pPr>
            <a:r>
              <a:rPr lang="tr-TR" sz="1400" b="1" dirty="0" smtClean="0"/>
              <a:t>Oturdukları yerde uzun süre duramazlar.</a:t>
            </a:r>
          </a:p>
        </p:txBody>
      </p:sp>
      <p:sp>
        <p:nvSpPr>
          <p:cNvPr id="12" name="Dikdörtgen 11"/>
          <p:cNvSpPr/>
          <p:nvPr/>
        </p:nvSpPr>
        <p:spPr>
          <a:xfrm>
            <a:off x="503164" y="4797152"/>
            <a:ext cx="8029276" cy="461665"/>
          </a:xfrm>
          <a:prstGeom prst="rect">
            <a:avLst/>
          </a:prstGeom>
          <a:solidFill>
            <a:schemeClr val="accent4">
              <a:lumMod val="20000"/>
              <a:lumOff val="80000"/>
            </a:schemeClr>
          </a:solidFill>
        </p:spPr>
        <p:txBody>
          <a:bodyPr wrap="square">
            <a:spAutoFit/>
          </a:bodyPr>
          <a:lstStyle/>
          <a:p>
            <a:pPr marL="285750" indent="-285750">
              <a:buFont typeface="Wingdings" panose="05000000000000000000" pitchFamily="2" charset="2"/>
              <a:buChar char="ü"/>
            </a:pPr>
            <a:r>
              <a:rPr lang="tr-TR" sz="1200" b="1" dirty="0" smtClean="0"/>
              <a:t>Parmak kaldırmak, öğretmenin kendisini görmesini beklemeyi zaman kaybı olarak görürler. Hemen harekete geçerler. Öğretmenin ”Tahtayı kim silecek?” demesi yerlerinden fırlamaları  için yeterlidir.</a:t>
            </a:r>
          </a:p>
        </p:txBody>
      </p:sp>
      <p:sp>
        <p:nvSpPr>
          <p:cNvPr id="13" name="Dikdörtgen 12"/>
          <p:cNvSpPr/>
          <p:nvPr/>
        </p:nvSpPr>
        <p:spPr>
          <a:xfrm>
            <a:off x="1554319" y="131874"/>
            <a:ext cx="5977919" cy="461665"/>
          </a:xfrm>
          <a:prstGeom prst="rect">
            <a:avLst/>
          </a:prstGeom>
        </p:spPr>
        <p:txBody>
          <a:bodyPr wrap="none">
            <a:spAutoFit/>
          </a:bodyPr>
          <a:lstStyle/>
          <a:p>
            <a:r>
              <a:rPr lang="tr-TR" sz="2400" b="1" spc="600" dirty="0" err="1" smtClean="0">
                <a:solidFill>
                  <a:schemeClr val="accent4">
                    <a:lumMod val="75000"/>
                  </a:schemeClr>
                </a:solidFill>
                <a:latin typeface="Arial Narrow" panose="020B0606020202030204" pitchFamily="34" charset="0"/>
              </a:rPr>
              <a:t>Kinestetik</a:t>
            </a:r>
            <a:r>
              <a:rPr lang="tr-TR" sz="2400" b="1" spc="600" dirty="0" smtClean="0">
                <a:solidFill>
                  <a:schemeClr val="accent4">
                    <a:lumMod val="75000"/>
                  </a:schemeClr>
                </a:solidFill>
                <a:latin typeface="Arial Narrow" panose="020B0606020202030204" pitchFamily="34" charset="0"/>
              </a:rPr>
              <a:t>/ dokunsal Öğrenme</a:t>
            </a:r>
            <a:endParaRPr lang="tr-TR" sz="2400" b="1" spc="600" dirty="0">
              <a:solidFill>
                <a:schemeClr val="accent4">
                  <a:lumMod val="75000"/>
                </a:schemeClr>
              </a:solidFill>
              <a:latin typeface="Arial Narrow" panose="020B0606020202030204" pitchFamily="34" charset="0"/>
            </a:endParaRPr>
          </a:p>
        </p:txBody>
      </p:sp>
      <p:sp>
        <p:nvSpPr>
          <p:cNvPr id="14" name="Dikdörtgen 13"/>
          <p:cNvSpPr/>
          <p:nvPr/>
        </p:nvSpPr>
        <p:spPr>
          <a:xfrm>
            <a:off x="-36512" y="-27384"/>
            <a:ext cx="12576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9054752" y="0"/>
            <a:ext cx="125760" cy="6885384"/>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accent4">
                  <a:lumMod val="75000"/>
                </a:schemeClr>
              </a:solidFill>
            </a:endParaRPr>
          </a:p>
        </p:txBody>
      </p:sp>
    </p:spTree>
    <p:extLst>
      <p:ext uri="{BB962C8B-B14F-4D97-AF65-F5344CB8AC3E}">
        <p14:creationId xmlns:p14="http://schemas.microsoft.com/office/powerpoint/2010/main" val="1598585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descr="C:\Users\Asus\Desktop\ÖĞRENME STİLLERİ\big_paper.pn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5400000">
            <a:off x="1345154" y="69705"/>
            <a:ext cx="6098834" cy="6192688"/>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2411760" y="1196752"/>
            <a:ext cx="4572000" cy="4495718"/>
          </a:xfrm>
          <a:prstGeom prst="rect">
            <a:avLst/>
          </a:prstGeom>
        </p:spPr>
        <p:txBody>
          <a:bodyPr>
            <a:spAutoFit/>
          </a:bodyPr>
          <a:lstStyle/>
          <a:p>
            <a:pPr marL="285750" indent="-285750">
              <a:lnSpc>
                <a:spcPct val="150000"/>
              </a:lnSpc>
              <a:buFont typeface="Wingdings" panose="05000000000000000000" pitchFamily="2" charset="2"/>
              <a:buChar char="ü"/>
            </a:pPr>
            <a:r>
              <a:rPr lang="tr-TR" sz="1200" b="1" dirty="0" smtClean="0">
                <a:solidFill>
                  <a:schemeClr val="tx1"/>
                </a:solidFill>
              </a:rPr>
              <a:t>Konuşulanı veya görüleni hatırlamakta zorlanırlar.</a:t>
            </a:r>
          </a:p>
          <a:p>
            <a:pPr marL="285750" indent="-285750">
              <a:lnSpc>
                <a:spcPct val="150000"/>
              </a:lnSpc>
              <a:buFont typeface="Wingdings" panose="05000000000000000000" pitchFamily="2" charset="2"/>
              <a:buChar char="ü"/>
            </a:pPr>
            <a:r>
              <a:rPr lang="tr-TR" sz="1200" b="1" dirty="0" smtClean="0">
                <a:solidFill>
                  <a:schemeClr val="tx1"/>
                </a:solidFill>
              </a:rPr>
              <a:t>Okumakta zorlanmışlardır ya da zorlanmaktadırlar.</a:t>
            </a:r>
          </a:p>
          <a:p>
            <a:pPr marL="285750" indent="-285750">
              <a:lnSpc>
                <a:spcPct val="150000"/>
              </a:lnSpc>
              <a:buFont typeface="Wingdings" panose="05000000000000000000" pitchFamily="2" charset="2"/>
              <a:buChar char="ü"/>
            </a:pPr>
            <a:r>
              <a:rPr lang="tr-TR" sz="1200" b="1" dirty="0" smtClean="0">
                <a:solidFill>
                  <a:schemeClr val="tx1"/>
                </a:solidFill>
              </a:rPr>
              <a:t>İşittiklerinden anlam çıkarmakta zorlanırlar.</a:t>
            </a:r>
          </a:p>
          <a:p>
            <a:pPr marL="285750" indent="-285750">
              <a:lnSpc>
                <a:spcPct val="150000"/>
              </a:lnSpc>
              <a:buFont typeface="Wingdings" panose="05000000000000000000" pitchFamily="2" charset="2"/>
              <a:buChar char="ü"/>
            </a:pPr>
            <a:r>
              <a:rPr lang="tr-TR" sz="1200" b="1" dirty="0" smtClean="0">
                <a:solidFill>
                  <a:schemeClr val="tx1"/>
                </a:solidFill>
              </a:rPr>
              <a:t>Yazım hataları çok yaparlar.</a:t>
            </a:r>
          </a:p>
          <a:p>
            <a:pPr marL="285750" indent="-285750">
              <a:lnSpc>
                <a:spcPct val="150000"/>
              </a:lnSpc>
              <a:buFont typeface="Wingdings" panose="05000000000000000000" pitchFamily="2" charset="2"/>
              <a:buChar char="ü"/>
            </a:pPr>
            <a:r>
              <a:rPr lang="tr-TR" sz="1200" b="1" dirty="0" smtClean="0">
                <a:solidFill>
                  <a:schemeClr val="tx1"/>
                </a:solidFill>
              </a:rPr>
              <a:t>Okumayı sevmezler.</a:t>
            </a:r>
          </a:p>
          <a:p>
            <a:pPr marL="285750" indent="-285750">
              <a:lnSpc>
                <a:spcPct val="150000"/>
              </a:lnSpc>
              <a:buFont typeface="Wingdings" panose="05000000000000000000" pitchFamily="2" charset="2"/>
              <a:buChar char="ü"/>
            </a:pPr>
            <a:r>
              <a:rPr lang="tr-TR" sz="1200" b="1" dirty="0" smtClean="0">
                <a:solidFill>
                  <a:schemeClr val="tx1"/>
                </a:solidFill>
              </a:rPr>
              <a:t>Bulundukları ortamın durumuna önem vermeden hareket ederler.</a:t>
            </a:r>
          </a:p>
          <a:p>
            <a:pPr marL="285750" indent="-285750">
              <a:lnSpc>
                <a:spcPct val="150000"/>
              </a:lnSpc>
              <a:buFont typeface="Wingdings" panose="05000000000000000000" pitchFamily="2" charset="2"/>
              <a:buChar char="ü"/>
            </a:pPr>
            <a:r>
              <a:rPr lang="tr-TR" sz="1200" b="1" dirty="0" smtClean="0">
                <a:solidFill>
                  <a:schemeClr val="tx1"/>
                </a:solidFill>
              </a:rPr>
              <a:t>Vücutları ile karşılık verirler. (atarlar, </a:t>
            </a:r>
            <a:r>
              <a:rPr lang="tr-TR" sz="1200" b="1" dirty="0" err="1" smtClean="0">
                <a:solidFill>
                  <a:schemeClr val="tx1"/>
                </a:solidFill>
              </a:rPr>
              <a:t>iterler,vururlar</a:t>
            </a:r>
            <a:r>
              <a:rPr lang="tr-TR" sz="1200" b="1" dirty="0" smtClean="0">
                <a:solidFill>
                  <a:schemeClr val="tx1"/>
                </a:solidFill>
              </a:rPr>
              <a:t>)</a:t>
            </a:r>
          </a:p>
          <a:p>
            <a:pPr marL="285750" indent="-285750">
              <a:lnSpc>
                <a:spcPct val="150000"/>
              </a:lnSpc>
              <a:buFont typeface="Wingdings" panose="05000000000000000000" pitchFamily="2" charset="2"/>
              <a:buChar char="ü"/>
            </a:pPr>
            <a:r>
              <a:rPr lang="tr-TR" sz="1200" b="1" dirty="0" smtClean="0">
                <a:solidFill>
                  <a:schemeClr val="tx1"/>
                </a:solidFill>
              </a:rPr>
              <a:t>Kendi stilinde sunulmazsa sunulan bilgileri algılamakta yavaş kalabilirler.</a:t>
            </a:r>
          </a:p>
          <a:p>
            <a:pPr marL="285750" indent="-285750">
              <a:lnSpc>
                <a:spcPct val="150000"/>
              </a:lnSpc>
              <a:buFont typeface="Wingdings" panose="05000000000000000000" pitchFamily="2" charset="2"/>
              <a:buChar char="ü"/>
            </a:pPr>
            <a:r>
              <a:rPr lang="tr-TR" sz="1200" b="1" dirty="0" smtClean="0">
                <a:solidFill>
                  <a:schemeClr val="tx1"/>
                </a:solidFill>
              </a:rPr>
              <a:t>Farkında olmadan insanlara dokunmaya yatkındırlar.</a:t>
            </a:r>
          </a:p>
          <a:p>
            <a:pPr marL="285750" indent="-285750">
              <a:lnSpc>
                <a:spcPct val="150000"/>
              </a:lnSpc>
              <a:buFont typeface="Wingdings" panose="05000000000000000000" pitchFamily="2" charset="2"/>
              <a:buChar char="ü"/>
            </a:pPr>
            <a:r>
              <a:rPr lang="tr-TR" sz="1200" b="1" u="sng" dirty="0" smtClean="0">
                <a:solidFill>
                  <a:schemeClr val="tx1"/>
                </a:solidFill>
              </a:rPr>
              <a:t>Parmak kaldırmak, öğretmenin kendisini görmesini beklemeyi zaman kaybı olarak görürler. Hemen harekete geçerler. Öğretmenin ”Tahtayı kim silecek?” demesi yerlerinden fırlamaları  için yeterlidir.</a:t>
            </a:r>
          </a:p>
          <a:p>
            <a:pPr marL="285750" indent="-285750">
              <a:lnSpc>
                <a:spcPct val="150000"/>
              </a:lnSpc>
              <a:buFont typeface="Wingdings" panose="05000000000000000000" pitchFamily="2" charset="2"/>
              <a:buChar char="ü"/>
            </a:pPr>
            <a:endParaRPr lang="tr-TR" sz="1200" b="1" dirty="0">
              <a:solidFill>
                <a:schemeClr val="tx1"/>
              </a:solidFill>
            </a:endParaRPr>
          </a:p>
        </p:txBody>
      </p:sp>
      <p:sp>
        <p:nvSpPr>
          <p:cNvPr id="6" name="Metin kutusu 5"/>
          <p:cNvSpPr txBox="1"/>
          <p:nvPr/>
        </p:nvSpPr>
        <p:spPr>
          <a:xfrm>
            <a:off x="2771800" y="692696"/>
            <a:ext cx="3384376" cy="369332"/>
          </a:xfrm>
          <a:prstGeom prst="rect">
            <a:avLst/>
          </a:prstGeom>
          <a:noFill/>
        </p:spPr>
        <p:txBody>
          <a:bodyPr wrap="square" rtlCol="0">
            <a:spAutoFit/>
          </a:bodyPr>
          <a:lstStyle/>
          <a:p>
            <a:pPr algn="ctr"/>
            <a:r>
              <a:rPr lang="tr-TR" b="1" spc="300" dirty="0" smtClean="0">
                <a:latin typeface="Century" panose="02040604050505020304" pitchFamily="18" charset="0"/>
              </a:rPr>
              <a:t>Zayıf Yönleri</a:t>
            </a:r>
            <a:endParaRPr lang="tr-TR" b="1" spc="300" dirty="0">
              <a:latin typeface="Century" panose="02040604050505020304" pitchFamily="18" charset="0"/>
            </a:endParaRPr>
          </a:p>
        </p:txBody>
      </p:sp>
      <p:sp>
        <p:nvSpPr>
          <p:cNvPr id="7" name="Dikdörtgen 6"/>
          <p:cNvSpPr/>
          <p:nvPr/>
        </p:nvSpPr>
        <p:spPr>
          <a:xfrm>
            <a:off x="-36512" y="-27384"/>
            <a:ext cx="288032" cy="6858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8892480" y="0"/>
            <a:ext cx="251520" cy="6858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521356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869910" y="973172"/>
            <a:ext cx="8129872" cy="4832092"/>
          </a:xfrm>
          <a:prstGeom prst="rect">
            <a:avLst/>
          </a:prstGeom>
          <a:noFill/>
        </p:spPr>
        <p:txBody>
          <a:bodyPr wrap="square" rtlCol="0">
            <a:spAutoFit/>
          </a:bodyPr>
          <a:lstStyle/>
          <a:p>
            <a:pPr marL="285750" indent="-285750">
              <a:lnSpc>
                <a:spcPct val="200000"/>
              </a:lnSpc>
              <a:buFont typeface="Wingdings" panose="05000000000000000000" pitchFamily="2" charset="2"/>
              <a:buChar char="ü"/>
            </a:pPr>
            <a:r>
              <a:rPr lang="tr-TR" sz="1400" b="1" dirty="0" smtClean="0">
                <a:latin typeface="Times New Roman" panose="02020603050405020304" pitchFamily="18" charset="0"/>
                <a:cs typeface="Times New Roman" panose="02020603050405020304" pitchFamily="18" charset="0"/>
              </a:rPr>
              <a:t>Rol yapma, dans, yap-boz ve hareket odaklı oyunları öğrenme sürecinde kullanılması tavsiye edilir.</a:t>
            </a:r>
          </a:p>
          <a:p>
            <a:pPr marL="285750" indent="-285750">
              <a:lnSpc>
                <a:spcPct val="200000"/>
              </a:lnSpc>
              <a:buFont typeface="Wingdings" panose="05000000000000000000" pitchFamily="2" charset="2"/>
              <a:buChar char="ü"/>
            </a:pPr>
            <a:r>
              <a:rPr lang="tr-TR" sz="1400" b="1" dirty="0" smtClean="0">
                <a:latin typeface="Times New Roman" panose="02020603050405020304" pitchFamily="18" charset="0"/>
                <a:cs typeface="Times New Roman" panose="02020603050405020304" pitchFamily="18" charset="0"/>
              </a:rPr>
              <a:t>Sanatsal aktivitelerle de birçok bilgiyi öğrenmelerini kolaylaştırabilir.</a:t>
            </a:r>
          </a:p>
          <a:p>
            <a:pPr marL="285750" indent="-285750">
              <a:lnSpc>
                <a:spcPct val="200000"/>
              </a:lnSpc>
              <a:buFont typeface="Wingdings" panose="05000000000000000000" pitchFamily="2" charset="2"/>
              <a:buChar char="ü"/>
            </a:pPr>
            <a:r>
              <a:rPr lang="tr-TR" sz="1400" b="1" dirty="0" smtClean="0">
                <a:latin typeface="Times New Roman" panose="02020603050405020304" pitchFamily="18" charset="0"/>
                <a:cs typeface="Times New Roman" panose="02020603050405020304" pitchFamily="18" charset="0"/>
              </a:rPr>
              <a:t>Ders dinlerken söz hakkı verildiğinde tahtada ayakta rahat hareket ederek konuşmaya teşvik edilmelidir.</a:t>
            </a:r>
          </a:p>
          <a:p>
            <a:pPr marL="285750" indent="-285750">
              <a:lnSpc>
                <a:spcPct val="200000"/>
              </a:lnSpc>
              <a:buFont typeface="Wingdings" panose="05000000000000000000" pitchFamily="2" charset="2"/>
              <a:buChar char="ü"/>
            </a:pPr>
            <a:r>
              <a:rPr lang="tr-TR" sz="1400" b="1" u="sng" dirty="0" smtClean="0">
                <a:latin typeface="Times New Roman" panose="02020603050405020304" pitchFamily="18" charset="0"/>
                <a:cs typeface="Times New Roman" panose="02020603050405020304" pitchFamily="18" charset="0"/>
              </a:rPr>
              <a:t>Çalışırken ellerinde kitap ya da kartlarla ileri geri yürüyerek yüksek sesle okumaları yararlı olur.</a:t>
            </a:r>
          </a:p>
          <a:p>
            <a:pPr marL="285750" indent="-285750">
              <a:lnSpc>
                <a:spcPct val="200000"/>
              </a:lnSpc>
              <a:buFont typeface="Wingdings" panose="05000000000000000000" pitchFamily="2" charset="2"/>
              <a:buChar char="ü"/>
            </a:pPr>
            <a:r>
              <a:rPr lang="tr-TR" sz="1400" b="1" dirty="0" smtClean="0">
                <a:latin typeface="Times New Roman" panose="02020603050405020304" pitchFamily="18" charset="0"/>
                <a:cs typeface="Times New Roman" panose="02020603050405020304" pitchFamily="18" charset="0"/>
              </a:rPr>
              <a:t>Ellerini kullanabileceği çalışmalar yapılmalıdır.</a:t>
            </a:r>
            <a:r>
              <a:rPr lang="tr-TR" altLang="tr-TR" sz="1400" b="1" dirty="0"/>
              <a:t> </a:t>
            </a:r>
            <a:r>
              <a:rPr lang="tr-TR" altLang="tr-TR" sz="1400" b="1" dirty="0">
                <a:latin typeface="Times New Roman" panose="02020603050405020304" pitchFamily="18" charset="0"/>
                <a:cs typeface="Times New Roman" panose="02020603050405020304" pitchFamily="18" charset="0"/>
              </a:rPr>
              <a:t>Sözcükleri ya da sözel bilgileri öğretirken sözcükler</a:t>
            </a:r>
            <a:br>
              <a:rPr lang="tr-TR" altLang="tr-TR" sz="1400" b="1" dirty="0">
                <a:latin typeface="Times New Roman" panose="02020603050405020304" pitchFamily="18" charset="0"/>
                <a:cs typeface="Times New Roman" panose="02020603050405020304" pitchFamily="18" charset="0"/>
              </a:rPr>
            </a:br>
            <a:r>
              <a:rPr lang="tr-TR" altLang="tr-TR" sz="1400" b="1" dirty="0">
                <a:latin typeface="Times New Roman" panose="02020603050405020304" pitchFamily="18" charset="0"/>
                <a:cs typeface="Times New Roman" panose="02020603050405020304" pitchFamily="18" charset="0"/>
              </a:rPr>
              <a:t>kuma yazdırılabilir.</a:t>
            </a:r>
            <a:endParaRPr lang="tr-TR" sz="1400" b="1" dirty="0" smtClean="0">
              <a:latin typeface="Times New Roman" panose="02020603050405020304" pitchFamily="18" charset="0"/>
              <a:cs typeface="Times New Roman" panose="02020603050405020304" pitchFamily="18" charset="0"/>
            </a:endParaRPr>
          </a:p>
          <a:p>
            <a:pPr marL="285750" indent="-285750">
              <a:lnSpc>
                <a:spcPct val="200000"/>
              </a:lnSpc>
              <a:buFont typeface="Wingdings" panose="05000000000000000000" pitchFamily="2" charset="2"/>
              <a:buChar char="ü"/>
            </a:pPr>
            <a:r>
              <a:rPr lang="tr-TR" sz="1400" b="1" dirty="0" smtClean="0">
                <a:latin typeface="Times New Roman" panose="02020603050405020304" pitchFamily="18" charset="0"/>
                <a:cs typeface="Times New Roman" panose="02020603050405020304" pitchFamily="18" charset="0"/>
              </a:rPr>
              <a:t>Laboratuvar çalışmaları için fazladan zaman ayrılmalı, evde deneyler yapmaları izin verilmelidir</a:t>
            </a:r>
          </a:p>
          <a:p>
            <a:pPr marL="285750" indent="-285750">
              <a:lnSpc>
                <a:spcPct val="200000"/>
              </a:lnSpc>
              <a:buFont typeface="Wingdings" panose="05000000000000000000" pitchFamily="2" charset="2"/>
              <a:buChar char="ü"/>
            </a:pPr>
            <a:r>
              <a:rPr lang="tr-TR" sz="1400" b="1" dirty="0" smtClean="0">
                <a:latin typeface="Times New Roman" panose="02020603050405020304" pitchFamily="18" charset="0"/>
                <a:cs typeface="Times New Roman" panose="02020603050405020304" pitchFamily="18" charset="0"/>
              </a:rPr>
              <a:t>Konu ile ilgili müze, tarihi yerler gibi yaşayarak öğrenebileceği mekanlar ziyaret edilmelidir.</a:t>
            </a:r>
          </a:p>
          <a:p>
            <a:pPr marL="285750" indent="-285750">
              <a:lnSpc>
                <a:spcPct val="200000"/>
              </a:lnSpc>
              <a:buFont typeface="Wingdings" panose="05000000000000000000" pitchFamily="2" charset="2"/>
              <a:buChar char="ü"/>
            </a:pPr>
            <a:r>
              <a:rPr lang="tr-TR" sz="1400" b="1" u="sng" dirty="0">
                <a:latin typeface="Times New Roman" panose="02020603050405020304" pitchFamily="18" charset="0"/>
                <a:cs typeface="Times New Roman" panose="02020603050405020304" pitchFamily="18" charset="0"/>
              </a:rPr>
              <a:t>Sözcükleri ya da sözel bilgileri öğrenirken kuma yazdırma yöntemi </a:t>
            </a:r>
            <a:r>
              <a:rPr lang="tr-TR" sz="1400" b="1" u="sng" dirty="0" smtClean="0">
                <a:latin typeface="Times New Roman" panose="02020603050405020304" pitchFamily="18" charset="0"/>
                <a:cs typeface="Times New Roman" panose="02020603050405020304" pitchFamily="18" charset="0"/>
              </a:rPr>
              <a:t>uygulanabilir.</a:t>
            </a:r>
          </a:p>
          <a:p>
            <a:pPr marL="285750" indent="-285750">
              <a:lnSpc>
                <a:spcPct val="200000"/>
              </a:lnSpc>
              <a:buFont typeface="Wingdings" panose="05000000000000000000" pitchFamily="2" charset="2"/>
              <a:buChar char="ü"/>
            </a:pPr>
            <a:endParaRPr lang="tr-TR" sz="1400" b="1" dirty="0">
              <a:latin typeface="Times New Roman" panose="02020603050405020304" pitchFamily="18" charset="0"/>
              <a:cs typeface="Times New Roman" panose="02020603050405020304" pitchFamily="18" charset="0"/>
            </a:endParaRPr>
          </a:p>
        </p:txBody>
      </p:sp>
      <p:sp>
        <p:nvSpPr>
          <p:cNvPr id="7" name="AutoShape 6" descr="deney tüpü png ile ilgili görsel sonucu"/>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6" name="Picture 8" descr="experiment png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981288"/>
            <a:ext cx="591797" cy="5755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experiment png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787" y="1701368"/>
            <a:ext cx="591797" cy="5755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experiment png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65464"/>
            <a:ext cx="591797" cy="5755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experiment png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429560"/>
            <a:ext cx="591797" cy="5755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experiment png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861" y="4365664"/>
            <a:ext cx="591797" cy="575504"/>
          </a:xfrm>
          <a:prstGeom prst="rect">
            <a:avLst/>
          </a:prstGeom>
          <a:noFill/>
          <a:extLst>
            <a:ext uri="{909E8E84-426E-40DD-AFC4-6F175D3DCCD1}">
              <a14:hiddenFill xmlns:a14="http://schemas.microsoft.com/office/drawing/2010/main">
                <a:solidFill>
                  <a:srgbClr val="FFFFFF"/>
                </a:solidFill>
              </a14:hiddenFill>
            </a:ext>
          </a:extLst>
        </p:spPr>
      </p:pic>
      <p:sp>
        <p:nvSpPr>
          <p:cNvPr id="10" name="Dikdörtgen 9"/>
          <p:cNvSpPr/>
          <p:nvPr/>
        </p:nvSpPr>
        <p:spPr>
          <a:xfrm>
            <a:off x="1763688" y="211382"/>
            <a:ext cx="6840760" cy="523220"/>
          </a:xfrm>
          <a:prstGeom prst="rect">
            <a:avLst/>
          </a:prstGeom>
        </p:spPr>
        <p:txBody>
          <a:bodyPr wrap="square">
            <a:spAutoFit/>
          </a:bodyPr>
          <a:lstStyle/>
          <a:p>
            <a:pPr algn="ctr"/>
            <a:r>
              <a:rPr lang="tr-TR" sz="1400" b="1" spc="300" dirty="0" smtClean="0">
                <a:solidFill>
                  <a:schemeClr val="accent5">
                    <a:lumMod val="75000"/>
                  </a:schemeClr>
                </a:solidFill>
                <a:latin typeface="Bookman Old Style" panose="02050604050505020204" pitchFamily="18" charset="0"/>
              </a:rPr>
              <a:t>DOKUNMA/KİNESTETİK </a:t>
            </a:r>
            <a:r>
              <a:rPr lang="tr-TR" sz="1400" b="1" spc="300" dirty="0">
                <a:solidFill>
                  <a:schemeClr val="accent5">
                    <a:lumMod val="75000"/>
                  </a:schemeClr>
                </a:solidFill>
                <a:latin typeface="Bookman Old Style" panose="02050604050505020204" pitchFamily="18" charset="0"/>
              </a:rPr>
              <a:t>ÖĞRENME STİLİNE SAHİP </a:t>
            </a:r>
            <a:endParaRPr lang="tr-TR" sz="1400" b="1" spc="300" dirty="0" smtClean="0">
              <a:solidFill>
                <a:schemeClr val="accent5">
                  <a:lumMod val="75000"/>
                </a:schemeClr>
              </a:solidFill>
              <a:latin typeface="Bookman Old Style" panose="02050604050505020204" pitchFamily="18" charset="0"/>
            </a:endParaRPr>
          </a:p>
          <a:p>
            <a:pPr algn="ctr"/>
            <a:r>
              <a:rPr lang="tr-TR" sz="1400" b="1" spc="300" dirty="0" smtClean="0">
                <a:solidFill>
                  <a:schemeClr val="accent5">
                    <a:lumMod val="75000"/>
                  </a:schemeClr>
                </a:solidFill>
                <a:latin typeface="Bookman Old Style" panose="02050604050505020204" pitchFamily="18" charset="0"/>
              </a:rPr>
              <a:t>ÇOCUKLARA </a:t>
            </a:r>
            <a:r>
              <a:rPr lang="tr-TR" sz="1400" b="1" spc="300" dirty="0">
                <a:solidFill>
                  <a:schemeClr val="accent5">
                    <a:lumMod val="75000"/>
                  </a:schemeClr>
                </a:solidFill>
                <a:latin typeface="Bookman Old Style" panose="02050604050505020204" pitchFamily="18" charset="0"/>
              </a:rPr>
              <a:t>NASIL DAVRANMALI?</a:t>
            </a:r>
          </a:p>
        </p:txBody>
      </p:sp>
    </p:spTree>
    <p:extLst>
      <p:ext uri="{BB962C8B-B14F-4D97-AF65-F5344CB8AC3E}">
        <p14:creationId xmlns:p14="http://schemas.microsoft.com/office/powerpoint/2010/main" val="31122800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71600" y="476672"/>
            <a:ext cx="7776864" cy="4662815"/>
          </a:xfrm>
          <a:prstGeom prst="rect">
            <a:avLst/>
          </a:prstGeom>
        </p:spPr>
        <p:txBody>
          <a:bodyPr wrap="square">
            <a:spAutoFit/>
          </a:bodyPr>
          <a:lstStyle/>
          <a:p>
            <a:endParaRPr lang="tr-TR" b="1" dirty="0"/>
          </a:p>
          <a:p>
            <a:pPr marL="285750" indent="-285750">
              <a:lnSpc>
                <a:spcPct val="150000"/>
              </a:lnSpc>
              <a:buFont typeface="Wingdings" panose="05000000000000000000" pitchFamily="2" charset="2"/>
              <a:buChar char="ü"/>
            </a:pPr>
            <a:r>
              <a:rPr lang="tr-TR" sz="1400" b="1" dirty="0" smtClean="0">
                <a:latin typeface="Times New Roman" panose="02020603050405020304" pitchFamily="18" charset="0"/>
                <a:cs typeface="Times New Roman" panose="02020603050405020304" pitchFamily="18" charset="0"/>
              </a:rPr>
              <a:t>Hareket hâlindeyken daha iyi öğrenirler. (Örneğin, kondisyon bisikletinde kitap okuduklarında daha iyi anlarlar.)</a:t>
            </a:r>
          </a:p>
          <a:p>
            <a:pPr marL="285750" indent="-285750">
              <a:lnSpc>
                <a:spcPct val="150000"/>
              </a:lnSpc>
              <a:buFont typeface="Wingdings" panose="05000000000000000000" pitchFamily="2" charset="2"/>
              <a:buChar char="ü"/>
            </a:pPr>
            <a:r>
              <a:rPr lang="tr-TR" sz="1400" b="1" dirty="0" smtClean="0">
                <a:latin typeface="Times New Roman" panose="02020603050405020304" pitchFamily="18" charset="0"/>
                <a:cs typeface="Times New Roman" panose="02020603050405020304" pitchFamily="18" charset="0"/>
              </a:rPr>
              <a:t>Dağınıklığı </a:t>
            </a:r>
            <a:r>
              <a:rPr lang="tr-TR" sz="1400" b="1" dirty="0">
                <a:latin typeface="Times New Roman" panose="02020603050405020304" pitchFamily="18" charset="0"/>
                <a:cs typeface="Times New Roman" panose="02020603050405020304" pitchFamily="18" charset="0"/>
              </a:rPr>
              <a:t>sevdiklerinden; tertipli olmalarını sağlamak için anne-babalar ya da büyükler, onları sürekli suçlama, dağınık olduklarını söyleme, aldığı bir eşyayı daha sonra yerine koyma gibi öğütler verme yerine, bu dağınıklığın kendileri için ne anlama geldiği onlara anlatmaya çalışmaları ve aşırı uçlardaki her konuda, onu tersine özendirmeye çalışmaları daha etkili olacaktır</a:t>
            </a:r>
            <a:r>
              <a:rPr lang="tr-TR" sz="1400" b="1" dirty="0" smtClean="0">
                <a:latin typeface="Times New Roman" panose="02020603050405020304" pitchFamily="18" charset="0"/>
                <a:cs typeface="Times New Roman" panose="02020603050405020304" pitchFamily="18" charset="0"/>
              </a:rPr>
              <a:t>.</a:t>
            </a:r>
            <a:endParaRPr lang="tr-TR" sz="1400" b="1" dirty="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ü"/>
            </a:pPr>
            <a:r>
              <a:rPr lang="tr-TR" sz="1400" b="1" dirty="0">
                <a:latin typeface="Times New Roman" panose="02020603050405020304" pitchFamily="18" charset="0"/>
                <a:cs typeface="Times New Roman" panose="02020603050405020304" pitchFamily="18" charset="0"/>
              </a:rPr>
              <a:t>Düzenli olmaları konusunda baskı yapılmamalıdır. Annesiyle sürekli mücadele edebilir ve karşı çıkabilir. Bu tür durumda anne çocuğuna, ne hissettiğini anlatmaya çalışmalı, bu </a:t>
            </a:r>
            <a:r>
              <a:rPr lang="tr-TR" sz="1400" b="1" dirty="0" smtClean="0">
                <a:latin typeface="Times New Roman" panose="02020603050405020304" pitchFamily="18" charset="0"/>
                <a:cs typeface="Times New Roman" panose="02020603050405020304" pitchFamily="18" charset="0"/>
              </a:rPr>
              <a:t>karışıklığın</a:t>
            </a:r>
          </a:p>
          <a:p>
            <a:pPr marL="285750" indent="-285750">
              <a:lnSpc>
                <a:spcPct val="150000"/>
              </a:lnSpc>
              <a:buFont typeface="Wingdings" panose="05000000000000000000" pitchFamily="2" charset="2"/>
              <a:buChar char="ü"/>
            </a:pPr>
            <a:r>
              <a:rPr lang="tr-TR" sz="1400" b="1" dirty="0" smtClean="0">
                <a:latin typeface="Times New Roman" panose="02020603050405020304" pitchFamily="18" charset="0"/>
                <a:cs typeface="Times New Roman" panose="02020603050405020304" pitchFamily="18" charset="0"/>
              </a:rPr>
              <a:t> </a:t>
            </a:r>
            <a:r>
              <a:rPr lang="tr-TR" sz="1400" b="1" dirty="0">
                <a:latin typeface="Times New Roman" panose="02020603050405020304" pitchFamily="18" charset="0"/>
                <a:cs typeface="Times New Roman" panose="02020603050405020304" pitchFamily="18" charset="0"/>
              </a:rPr>
              <a:t>kendisini nasıl etkilediğini çocuğuna izah etmelidir. Bu şekilde davranma çocuğun annesini anlamasını </a:t>
            </a:r>
            <a:r>
              <a:rPr lang="tr-TR" sz="1400" b="1" dirty="0" smtClean="0">
                <a:latin typeface="Times New Roman" panose="02020603050405020304" pitchFamily="18" charset="0"/>
                <a:cs typeface="Times New Roman" panose="02020603050405020304" pitchFamily="18" charset="0"/>
              </a:rPr>
              <a:t>kolaylaştıracaktır</a:t>
            </a:r>
            <a:endParaRPr lang="tr-TR" b="1" dirty="0" smtClean="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ü"/>
            </a:pPr>
            <a:r>
              <a:rPr lang="tr-TR" sz="1400" b="1" dirty="0">
                <a:latin typeface="Times New Roman" panose="02020603050405020304" pitchFamily="18" charset="0"/>
                <a:cs typeface="Times New Roman" panose="02020603050405020304" pitchFamily="18" charset="0"/>
              </a:rPr>
              <a:t>Çalışırken kendi istedikleri yerde ve şekilde çalışmalarına izin verilmelidir.</a:t>
            </a:r>
          </a:p>
          <a:p>
            <a:pPr marL="285750" indent="-285750">
              <a:lnSpc>
                <a:spcPct val="150000"/>
              </a:lnSpc>
              <a:buFont typeface="Wingdings" panose="05000000000000000000" pitchFamily="2" charset="2"/>
              <a:buChar char="ü"/>
            </a:pPr>
            <a:endParaRPr lang="tr-TR" b="1" dirty="0">
              <a:latin typeface="Times New Roman" panose="02020603050405020304" pitchFamily="18" charset="0"/>
              <a:cs typeface="Times New Roman" panose="02020603050405020304" pitchFamily="18" charset="0"/>
            </a:endParaRPr>
          </a:p>
        </p:txBody>
      </p:sp>
      <p:pic>
        <p:nvPicPr>
          <p:cNvPr id="5" name="Picture 8" descr="experiment png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836712"/>
            <a:ext cx="591797" cy="5755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experiment png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420" y="1916832"/>
            <a:ext cx="591797" cy="5755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experiment png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8" y="4149080"/>
            <a:ext cx="591797" cy="5755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experiment png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3140968"/>
            <a:ext cx="591797" cy="575504"/>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p:cNvSpPr/>
          <p:nvPr/>
        </p:nvSpPr>
        <p:spPr>
          <a:xfrm>
            <a:off x="146957" y="5301208"/>
            <a:ext cx="8961547" cy="1435160"/>
          </a:xfrm>
          <a:prstGeom prst="rect">
            <a:avLst/>
          </a:prstGeom>
          <a:ln w="25400">
            <a:solidFill>
              <a:schemeClr val="accent1">
                <a:lumMod val="75000"/>
              </a:schemeClr>
            </a:solidFill>
            <a:prstDash val="lgDash"/>
          </a:ln>
        </p:spPr>
        <p:txBody>
          <a:bodyPr wrap="square" lIns="216000" tIns="144000" rIns="216000" bIns="180000">
            <a:spAutoFit/>
          </a:bodyPr>
          <a:lstStyle/>
          <a:p>
            <a:pPr>
              <a:lnSpc>
                <a:spcPct val="150000"/>
              </a:lnSpc>
              <a:spcBef>
                <a:spcPct val="50000"/>
              </a:spcBef>
            </a:pPr>
            <a:r>
              <a:rPr lang="tr-TR" altLang="tr-TR" sz="1600" b="1" dirty="0" err="1">
                <a:latin typeface="Times New Roman" panose="02020603050405020304" pitchFamily="18" charset="0"/>
                <a:cs typeface="Times New Roman" panose="02020603050405020304" pitchFamily="18" charset="0"/>
              </a:rPr>
              <a:t>Kinestetik</a:t>
            </a:r>
            <a:r>
              <a:rPr lang="tr-TR" altLang="tr-TR" sz="1600" dirty="0">
                <a:latin typeface="Times New Roman" panose="02020603050405020304" pitchFamily="18" charset="0"/>
                <a:cs typeface="Times New Roman" panose="02020603050405020304" pitchFamily="18" charset="0"/>
              </a:rPr>
              <a:t> öğrenci ağlayamadığına göre tepkisini başka türlü gösterecektir. Bu da izinsiz yerinden kalkma, çeşitli bahaneler ile arkadaşlarını rahatsız etme şeklinde olacaktır ve bu tepkilere mani olundukça daha şiddetli şekilde tepki verecektir.</a:t>
            </a:r>
          </a:p>
        </p:txBody>
      </p:sp>
    </p:spTree>
    <p:extLst>
      <p:ext uri="{BB962C8B-B14F-4D97-AF65-F5344CB8AC3E}">
        <p14:creationId xmlns:p14="http://schemas.microsoft.com/office/powerpoint/2010/main" val="30851066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7904"/>
            <a:ext cx="9144000" cy="6462191"/>
          </a:xfrm>
          <a:prstGeom prst="rect">
            <a:avLst/>
          </a:prstGeom>
        </p:spPr>
      </p:pic>
    </p:spTree>
    <p:extLst>
      <p:ext uri="{BB962C8B-B14F-4D97-AF65-F5344CB8AC3E}">
        <p14:creationId xmlns:p14="http://schemas.microsoft.com/office/powerpoint/2010/main" val="282155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536" y="756573"/>
            <a:ext cx="8424936" cy="800219"/>
          </a:xfrm>
          <a:prstGeom prst="rect">
            <a:avLst/>
          </a:prstGeom>
        </p:spPr>
        <p:txBody>
          <a:bodyPr wrap="square">
            <a:spAutoFit/>
          </a:bodyPr>
          <a:lstStyle/>
          <a:p>
            <a:pPr eaLnBrk="0" hangingPunct="0"/>
            <a:r>
              <a:rPr kumimoji="0" lang="tr-TR" sz="1400" dirty="0" smtClean="0">
                <a:latin typeface="Arial" charset="0"/>
              </a:rPr>
              <a:t>“</a:t>
            </a:r>
            <a:r>
              <a:rPr kumimoji="0" lang="tr-TR" sz="1400" b="1" dirty="0" smtClean="0">
                <a:latin typeface="Arial" charset="0"/>
              </a:rPr>
              <a:t>Öğrenme stilleri her bir öğrencinin yeni ve zor bilgiyi öğrenmeye hazırlanırken, öğrenirken ve</a:t>
            </a:r>
          </a:p>
          <a:p>
            <a:pPr eaLnBrk="0" hangingPunct="0"/>
            <a:r>
              <a:rPr kumimoji="0" lang="tr-TR" sz="1400" b="1" dirty="0" smtClean="0">
                <a:latin typeface="Arial" charset="0"/>
              </a:rPr>
              <a:t> hatırlarken farklı ve kendilerine özgü yollar kullanmasıdır.”    </a:t>
            </a:r>
            <a:r>
              <a:rPr kumimoji="0" lang="tr-TR" sz="1600" b="1" dirty="0" err="1" smtClean="0">
                <a:latin typeface="Arial" charset="0"/>
              </a:rPr>
              <a:t>Rita</a:t>
            </a:r>
            <a:r>
              <a:rPr kumimoji="0" lang="tr-TR" sz="1600" b="1" dirty="0" smtClean="0">
                <a:latin typeface="Arial" charset="0"/>
              </a:rPr>
              <a:t> DUNN</a:t>
            </a:r>
          </a:p>
          <a:p>
            <a:pPr eaLnBrk="0" hangingPunct="0"/>
            <a:endParaRPr lang="tr-TR" sz="1600" b="1" dirty="0">
              <a:latin typeface="Arial"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56792"/>
            <a:ext cx="3832768" cy="2422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işitsel öğrenme ile ilgili görsel sonucu"/>
          <p:cNvPicPr>
            <a:picLocks noChangeAspect="1" noChangeArrowheads="1"/>
          </p:cNvPicPr>
          <p:nvPr/>
        </p:nvPicPr>
        <p:blipFill rotWithShape="1">
          <a:blip r:embed="rId3">
            <a:extLst>
              <a:ext uri="{28A0092B-C50C-407E-A947-70E740481C1C}">
                <a14:useLocalDpi xmlns:a14="http://schemas.microsoft.com/office/drawing/2010/main" val="0"/>
              </a:ext>
            </a:extLst>
          </a:blip>
          <a:srcRect b="27407"/>
          <a:stretch/>
        </p:blipFill>
        <p:spPr bwMode="auto">
          <a:xfrm>
            <a:off x="35496" y="3717032"/>
            <a:ext cx="5184576" cy="2376264"/>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p:cNvSpPr txBox="1"/>
          <p:nvPr/>
        </p:nvSpPr>
        <p:spPr>
          <a:xfrm>
            <a:off x="35496" y="6237312"/>
            <a:ext cx="5832648" cy="461665"/>
          </a:xfrm>
          <a:prstGeom prst="rect">
            <a:avLst/>
          </a:prstGeom>
          <a:noFill/>
        </p:spPr>
        <p:txBody>
          <a:bodyPr wrap="square" rtlCol="0">
            <a:spAutoFit/>
          </a:bodyPr>
          <a:lstStyle/>
          <a:p>
            <a:pPr algn="ctr"/>
            <a:r>
              <a:rPr lang="tr-TR" sz="2400" b="1" spc="300" dirty="0" smtClean="0">
                <a:solidFill>
                  <a:schemeClr val="accent6">
                    <a:lumMod val="75000"/>
                  </a:schemeClr>
                </a:solidFill>
                <a:latin typeface="Century Schoolbook" pitchFamily="18" charset="0"/>
              </a:rPr>
              <a:t>Her insan farklı dünyadır.</a:t>
            </a:r>
            <a:endParaRPr lang="tr-TR" sz="2400" b="1" spc="300" dirty="0">
              <a:solidFill>
                <a:schemeClr val="accent6">
                  <a:lumMod val="75000"/>
                </a:schemeClr>
              </a:solidFill>
              <a:latin typeface="Century Schoolbook" pitchFamily="18" charset="0"/>
            </a:endParaRPr>
          </a:p>
        </p:txBody>
      </p:sp>
      <p:sp>
        <p:nvSpPr>
          <p:cNvPr id="10" name="Metin kutusu 9"/>
          <p:cNvSpPr txBox="1"/>
          <p:nvPr/>
        </p:nvSpPr>
        <p:spPr>
          <a:xfrm>
            <a:off x="1403648" y="3789040"/>
            <a:ext cx="2808312" cy="461665"/>
          </a:xfrm>
          <a:prstGeom prst="rect">
            <a:avLst/>
          </a:prstGeom>
          <a:noFill/>
        </p:spPr>
        <p:txBody>
          <a:bodyPr wrap="square" rtlCol="0">
            <a:spAutoFit/>
          </a:bodyPr>
          <a:lstStyle/>
          <a:p>
            <a:pPr algn="ctr"/>
            <a:r>
              <a:rPr lang="tr-TR" sz="2400" b="1" dirty="0" smtClean="0">
                <a:solidFill>
                  <a:schemeClr val="accent2">
                    <a:lumMod val="75000"/>
                  </a:schemeClr>
                </a:solidFill>
              </a:rPr>
              <a:t>Öğrenme Stilleri</a:t>
            </a:r>
            <a:endParaRPr lang="tr-TR" sz="2400" b="1" dirty="0">
              <a:solidFill>
                <a:schemeClr val="accent2">
                  <a:lumMod val="75000"/>
                </a:schemeClr>
              </a:solidFill>
            </a:endParaRPr>
          </a:p>
        </p:txBody>
      </p:sp>
      <p:sp>
        <p:nvSpPr>
          <p:cNvPr id="11" name="Dikdörtgen 10"/>
          <p:cNvSpPr/>
          <p:nvPr/>
        </p:nvSpPr>
        <p:spPr>
          <a:xfrm>
            <a:off x="5076056" y="2765827"/>
            <a:ext cx="3960440" cy="2031325"/>
          </a:xfrm>
          <a:prstGeom prst="rect">
            <a:avLst/>
          </a:prstGeom>
        </p:spPr>
        <p:txBody>
          <a:bodyPr wrap="square">
            <a:spAutoFit/>
          </a:bodyPr>
          <a:lstStyle/>
          <a:p>
            <a:pPr eaLnBrk="0" hangingPunct="0">
              <a:lnSpc>
                <a:spcPct val="150000"/>
              </a:lnSpc>
            </a:pPr>
            <a:r>
              <a:rPr kumimoji="0" lang="tr-TR" sz="1400" dirty="0" smtClean="0">
                <a:latin typeface="Arial" charset="0"/>
              </a:rPr>
              <a:t>Öğrenme stilleri doğuştan gelen karakteristik özelliğimizdir.</a:t>
            </a:r>
            <a:r>
              <a:rPr lang="tr-TR" sz="1400" dirty="0" smtClean="0">
                <a:latin typeface="Arial" charset="0"/>
              </a:rPr>
              <a:t> Her ne kadar bu özelliklerimiz kalıtsal ise de küçük yaşlardan itibaren  bu özelliklere göre eğitim alırlarsa aileler ve okullar çocuklara daha anlamlı, daha rahat bir yaşam sunabilirler.</a:t>
            </a:r>
            <a:endParaRPr kumimoji="0" lang="tr-TR" sz="1400" dirty="0">
              <a:latin typeface="Arial" charset="0"/>
            </a:endParaRPr>
          </a:p>
        </p:txBody>
      </p:sp>
      <p:sp>
        <p:nvSpPr>
          <p:cNvPr id="12" name="Metin kutusu 11"/>
          <p:cNvSpPr txBox="1"/>
          <p:nvPr/>
        </p:nvSpPr>
        <p:spPr>
          <a:xfrm>
            <a:off x="2829508" y="200839"/>
            <a:ext cx="4766828" cy="523220"/>
          </a:xfrm>
          <a:prstGeom prst="rect">
            <a:avLst/>
          </a:prstGeom>
          <a:noFill/>
        </p:spPr>
        <p:txBody>
          <a:bodyPr wrap="square" rtlCol="0">
            <a:spAutoFit/>
          </a:bodyPr>
          <a:lstStyle/>
          <a:p>
            <a:r>
              <a:rPr lang="tr-TR" sz="2800" b="1" spc="300" dirty="0" smtClean="0">
                <a:solidFill>
                  <a:schemeClr val="accent2">
                    <a:lumMod val="75000"/>
                  </a:schemeClr>
                </a:solidFill>
                <a:latin typeface="Century Schoolbook" pitchFamily="18" charset="0"/>
              </a:rPr>
              <a:t>Öğrenme Stilleri</a:t>
            </a:r>
            <a:endParaRPr lang="tr-TR" sz="2800" b="1" spc="300" dirty="0">
              <a:solidFill>
                <a:schemeClr val="accent2">
                  <a:lumMod val="75000"/>
                </a:schemeClr>
              </a:solidFill>
              <a:latin typeface="Century Schoolbook" pitchFamily="18" charset="0"/>
            </a:endParaRPr>
          </a:p>
        </p:txBody>
      </p:sp>
      <p:pic>
        <p:nvPicPr>
          <p:cNvPr id="19"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360" y="5451116"/>
            <a:ext cx="1224136"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0154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kış Çizelgesi: Sonlandırıcı 8"/>
          <p:cNvSpPr/>
          <p:nvPr/>
        </p:nvSpPr>
        <p:spPr>
          <a:xfrm>
            <a:off x="35496" y="980728"/>
            <a:ext cx="8754119" cy="1805657"/>
          </a:xfrm>
          <a:prstGeom prst="flowChartTermina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Akış Çizelgesi: Sonlandırıcı 10"/>
          <p:cNvSpPr/>
          <p:nvPr/>
        </p:nvSpPr>
        <p:spPr>
          <a:xfrm>
            <a:off x="275531" y="3068960"/>
            <a:ext cx="8568952" cy="1589633"/>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Akış Çizelgesi: Sonlandırıcı 11"/>
          <p:cNvSpPr/>
          <p:nvPr/>
        </p:nvSpPr>
        <p:spPr>
          <a:xfrm>
            <a:off x="220663" y="4952950"/>
            <a:ext cx="8568952" cy="15896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Akış Çizelgesi: Depolanmış Veri 9"/>
          <p:cNvSpPr/>
          <p:nvPr/>
        </p:nvSpPr>
        <p:spPr>
          <a:xfrm flipH="1">
            <a:off x="2051720" y="1116386"/>
            <a:ext cx="6336704" cy="1520526"/>
          </a:xfrm>
          <a:prstGeom prst="flowChartOnlineStorag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b="1" u="sng" spc="300" dirty="0">
                <a:solidFill>
                  <a:schemeClr val="tx1">
                    <a:lumMod val="95000"/>
                    <a:lumOff val="5000"/>
                  </a:schemeClr>
                </a:solidFill>
              </a:rPr>
              <a:t>Görsel Ağırlıklı Öğrenenler</a:t>
            </a:r>
            <a:r>
              <a:rPr lang="tr-TR" b="1" u="sng" dirty="0">
                <a:solidFill>
                  <a:schemeClr val="tx1">
                    <a:lumMod val="95000"/>
                    <a:lumOff val="5000"/>
                  </a:schemeClr>
                </a:solidFill>
              </a:rPr>
              <a:t>: </a:t>
            </a:r>
            <a:r>
              <a:rPr lang="tr-TR" sz="1600" b="1" dirty="0">
                <a:solidFill>
                  <a:schemeClr val="tx1">
                    <a:lumMod val="95000"/>
                    <a:lumOff val="5000"/>
                  </a:schemeClr>
                </a:solidFill>
              </a:rPr>
              <a:t>Görerek ve okuyarak öğrenmeyi tercih ederler. Kendi kendine okuyarak öğrenirler. Renkli şeyleri, grafik ve haritaları tercih ederler.</a:t>
            </a:r>
          </a:p>
        </p:txBody>
      </p:sp>
      <p:sp>
        <p:nvSpPr>
          <p:cNvPr id="13" name="Oval 12"/>
          <p:cNvSpPr/>
          <p:nvPr/>
        </p:nvSpPr>
        <p:spPr>
          <a:xfrm>
            <a:off x="323528" y="1116384"/>
            <a:ext cx="2520280" cy="14485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Picture 7" descr="C:\Users\Asus\Desktop\ÖĞRENME STİLLERİ\social-studies-pictures-ss.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470" y="1141027"/>
            <a:ext cx="1395282" cy="1495885"/>
          </a:xfrm>
          <a:prstGeom prst="ellipse">
            <a:avLst/>
          </a:prstGeom>
          <a:noFill/>
          <a:extLst>
            <a:ext uri="{909E8E84-426E-40DD-AFC4-6F175D3DCCD1}">
              <a14:hiddenFill xmlns:a14="http://schemas.microsoft.com/office/drawing/2010/main">
                <a:solidFill>
                  <a:srgbClr val="FFFFFF"/>
                </a:solidFill>
              </a14:hiddenFill>
            </a:ext>
          </a:extLst>
        </p:spPr>
      </p:pic>
      <p:sp>
        <p:nvSpPr>
          <p:cNvPr id="16" name="Akış Çizelgesi: Depolanmış Veri 15"/>
          <p:cNvSpPr/>
          <p:nvPr/>
        </p:nvSpPr>
        <p:spPr>
          <a:xfrm flipH="1">
            <a:off x="2051720" y="3140968"/>
            <a:ext cx="6336704" cy="1448519"/>
          </a:xfrm>
          <a:prstGeom prst="flowChartOnlineStorag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b="1" u="sng" dirty="0" smtClean="0">
                <a:solidFill>
                  <a:schemeClr val="tx1">
                    <a:lumMod val="95000"/>
                    <a:lumOff val="5000"/>
                  </a:schemeClr>
                </a:solidFill>
              </a:rPr>
              <a:t>İşitsel Ağırlıklı </a:t>
            </a:r>
            <a:r>
              <a:rPr lang="tr-TR" sz="1600" b="1" u="sng" dirty="0">
                <a:solidFill>
                  <a:schemeClr val="tx1">
                    <a:lumMod val="95000"/>
                    <a:lumOff val="5000"/>
                  </a:schemeClr>
                </a:solidFill>
              </a:rPr>
              <a:t>Ö</a:t>
            </a:r>
            <a:r>
              <a:rPr lang="tr-TR" sz="1600" b="1" u="sng" dirty="0" smtClean="0">
                <a:solidFill>
                  <a:schemeClr val="tx1">
                    <a:lumMod val="95000"/>
                    <a:lumOff val="5000"/>
                  </a:schemeClr>
                </a:solidFill>
              </a:rPr>
              <a:t>ğrenenler</a:t>
            </a:r>
            <a:r>
              <a:rPr lang="tr-TR" sz="1600" b="1" dirty="0" smtClean="0">
                <a:solidFill>
                  <a:schemeClr val="tx1">
                    <a:lumMod val="95000"/>
                    <a:lumOff val="5000"/>
                  </a:schemeClr>
                </a:solidFill>
              </a:rPr>
              <a:t>: İşiterek, dinleyerek ve tartışarak öğrenmeyi tercih eder. </a:t>
            </a:r>
            <a:r>
              <a:rPr lang="tr-TR" sz="1600" b="1" dirty="0">
                <a:solidFill>
                  <a:schemeClr val="tx1">
                    <a:lumMod val="95000"/>
                    <a:lumOff val="5000"/>
                  </a:schemeClr>
                </a:solidFill>
              </a:rPr>
              <a:t>Sohbet </a:t>
            </a:r>
            <a:r>
              <a:rPr lang="tr-TR" sz="1600" b="1" dirty="0" smtClean="0">
                <a:solidFill>
                  <a:schemeClr val="tx1">
                    <a:lumMod val="95000"/>
                    <a:lumOff val="5000"/>
                  </a:schemeClr>
                </a:solidFill>
              </a:rPr>
              <a:t>etmeyi, birileri </a:t>
            </a:r>
            <a:r>
              <a:rPr lang="tr-TR" sz="1600" b="1" dirty="0">
                <a:solidFill>
                  <a:schemeClr val="tx1">
                    <a:lumMod val="95000"/>
                    <a:lumOff val="5000"/>
                  </a:schemeClr>
                </a:solidFill>
              </a:rPr>
              <a:t>ile çalışmayı severler. </a:t>
            </a:r>
            <a:endParaRPr lang="tr-TR" sz="1600" b="1" dirty="0">
              <a:solidFill>
                <a:schemeClr val="tx1">
                  <a:lumMod val="95000"/>
                  <a:lumOff val="5000"/>
                </a:schemeClr>
              </a:solidFill>
              <a:effectLst>
                <a:outerShdw blurRad="38100" dist="38100" dir="2700000" algn="tl">
                  <a:srgbClr val="FFFFFF"/>
                </a:outerShdw>
              </a:effectLst>
            </a:endParaRPr>
          </a:p>
          <a:p>
            <a:pPr algn="just"/>
            <a:endParaRPr lang="tr-TR" sz="1600" b="1" dirty="0">
              <a:solidFill>
                <a:schemeClr val="tx1">
                  <a:lumMod val="95000"/>
                  <a:lumOff val="5000"/>
                </a:schemeClr>
              </a:solidFill>
            </a:endParaRPr>
          </a:p>
        </p:txBody>
      </p:sp>
      <p:sp>
        <p:nvSpPr>
          <p:cNvPr id="17" name="Oval 16"/>
          <p:cNvSpPr/>
          <p:nvPr/>
        </p:nvSpPr>
        <p:spPr>
          <a:xfrm>
            <a:off x="475928" y="3140968"/>
            <a:ext cx="2520280" cy="14485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9" name="Picture 9" descr="işitsel öğrenme ile ilgili görsel sonucu"/>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0262"/>
          <a:stretch/>
        </p:blipFill>
        <p:spPr bwMode="auto">
          <a:xfrm>
            <a:off x="944470" y="3212975"/>
            <a:ext cx="1529268" cy="1379837"/>
          </a:xfrm>
          <a:prstGeom prst="ellipse">
            <a:avLst/>
          </a:prstGeom>
          <a:noFill/>
          <a:extLst>
            <a:ext uri="{909E8E84-426E-40DD-AFC4-6F175D3DCCD1}">
              <a14:hiddenFill xmlns:a14="http://schemas.microsoft.com/office/drawing/2010/main">
                <a:solidFill>
                  <a:srgbClr val="FFFFFF"/>
                </a:solidFill>
              </a14:hiddenFill>
            </a:ext>
          </a:extLst>
        </p:spPr>
      </p:pic>
      <p:sp>
        <p:nvSpPr>
          <p:cNvPr id="21" name="Akış Çizelgesi: Depolanmış Veri 20"/>
          <p:cNvSpPr/>
          <p:nvPr/>
        </p:nvSpPr>
        <p:spPr>
          <a:xfrm flipH="1">
            <a:off x="2123728" y="5013176"/>
            <a:ext cx="6336704" cy="1448519"/>
          </a:xfrm>
          <a:prstGeom prst="flowChartOnlineStorag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b="1" u="sng" dirty="0" smtClean="0">
                <a:solidFill>
                  <a:schemeClr val="tx1">
                    <a:lumMod val="95000"/>
                    <a:lumOff val="5000"/>
                  </a:schemeClr>
                </a:solidFill>
              </a:rPr>
              <a:t>Dokunsal/</a:t>
            </a:r>
            <a:r>
              <a:rPr lang="tr-TR" sz="1600" b="1" u="sng" dirty="0" err="1" smtClean="0">
                <a:solidFill>
                  <a:schemeClr val="tx1">
                    <a:lumMod val="95000"/>
                    <a:lumOff val="5000"/>
                  </a:schemeClr>
                </a:solidFill>
              </a:rPr>
              <a:t>kinestetik</a:t>
            </a:r>
            <a:r>
              <a:rPr lang="tr-TR" sz="1600" b="1" u="sng" dirty="0" smtClean="0">
                <a:solidFill>
                  <a:schemeClr val="tx1">
                    <a:lumMod val="95000"/>
                    <a:lumOff val="5000"/>
                  </a:schemeClr>
                </a:solidFill>
              </a:rPr>
              <a:t> Öğrenenler</a:t>
            </a:r>
            <a:r>
              <a:rPr lang="tr-TR" sz="1600" b="1" dirty="0" smtClean="0">
                <a:solidFill>
                  <a:schemeClr val="tx1">
                    <a:lumMod val="95000"/>
                    <a:lumOff val="5000"/>
                  </a:schemeClr>
                </a:solidFill>
              </a:rPr>
              <a:t>: Bazılarının aklında hareket enerjisi daha iyi kalır. Öğrenecekleri şeylerle fiziksel temas kurarak yaparak öğrenirler; kişinin el ile duyumsamasına dayanır. </a:t>
            </a:r>
            <a:endParaRPr lang="tr-TR" sz="1600" b="1" dirty="0">
              <a:solidFill>
                <a:schemeClr val="tx1">
                  <a:lumMod val="95000"/>
                  <a:lumOff val="5000"/>
                </a:schemeClr>
              </a:solidFill>
            </a:endParaRPr>
          </a:p>
        </p:txBody>
      </p:sp>
      <p:sp>
        <p:nvSpPr>
          <p:cNvPr id="14" name="Metin kutusu 13"/>
          <p:cNvSpPr txBox="1"/>
          <p:nvPr/>
        </p:nvSpPr>
        <p:spPr>
          <a:xfrm>
            <a:off x="1115616" y="116632"/>
            <a:ext cx="7272808" cy="769441"/>
          </a:xfrm>
          <a:prstGeom prst="rect">
            <a:avLst/>
          </a:prstGeom>
          <a:noFill/>
        </p:spPr>
        <p:txBody>
          <a:bodyPr wrap="square" rtlCol="0">
            <a:spAutoFit/>
          </a:bodyPr>
          <a:lstStyle/>
          <a:p>
            <a:pPr algn="ctr"/>
            <a:r>
              <a:rPr lang="tr-TR" sz="4400" b="1" spc="600" dirty="0" smtClean="0">
                <a:solidFill>
                  <a:schemeClr val="accent3">
                    <a:lumMod val="75000"/>
                  </a:schemeClr>
                </a:solidFill>
                <a:latin typeface="Curlz MT" pitchFamily="82" charset="0"/>
              </a:rPr>
              <a:t>Öğrenme Stilleri</a:t>
            </a:r>
            <a:endParaRPr lang="tr-TR" sz="4400" b="1" spc="600" dirty="0">
              <a:solidFill>
                <a:schemeClr val="accent3">
                  <a:lumMod val="75000"/>
                </a:schemeClr>
              </a:solidFill>
              <a:latin typeface="Curlz MT" pitchFamily="82" charset="0"/>
            </a:endParaRPr>
          </a:p>
        </p:txBody>
      </p:sp>
      <p:sp>
        <p:nvSpPr>
          <p:cNvPr id="23" name="Oval 22"/>
          <p:cNvSpPr/>
          <p:nvPr/>
        </p:nvSpPr>
        <p:spPr>
          <a:xfrm>
            <a:off x="448964" y="5004817"/>
            <a:ext cx="2520280" cy="14485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5" name="Picture 10" descr="J023259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668" y="4827797"/>
            <a:ext cx="1320800" cy="1633898"/>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339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7520" y="281304"/>
            <a:ext cx="7170864" cy="4659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etin kutusu 5"/>
          <p:cNvSpPr txBox="1"/>
          <p:nvPr/>
        </p:nvSpPr>
        <p:spPr>
          <a:xfrm>
            <a:off x="-108520" y="5013176"/>
            <a:ext cx="9468544" cy="1200329"/>
          </a:xfrm>
          <a:prstGeom prst="rect">
            <a:avLst/>
          </a:prstGeom>
          <a:noFill/>
        </p:spPr>
        <p:txBody>
          <a:bodyPr wrap="square" rtlCol="0">
            <a:spAutoFit/>
          </a:bodyPr>
          <a:lstStyle/>
          <a:p>
            <a:pPr algn="ctr">
              <a:lnSpc>
                <a:spcPct val="150000"/>
              </a:lnSpc>
            </a:pPr>
            <a:r>
              <a:rPr lang="tr-TR" sz="1600" spc="300" dirty="0" smtClean="0">
                <a:solidFill>
                  <a:schemeClr val="accent4">
                    <a:lumMod val="75000"/>
                  </a:schemeClr>
                </a:solidFill>
                <a:latin typeface="Arial Black" panose="020B0A04020102020204" pitchFamily="34" charset="0"/>
              </a:rPr>
              <a:t>«Aslında herkes dâhidir.</a:t>
            </a:r>
          </a:p>
          <a:p>
            <a:pPr algn="ctr">
              <a:lnSpc>
                <a:spcPct val="150000"/>
              </a:lnSpc>
            </a:pPr>
            <a:r>
              <a:rPr lang="tr-TR" sz="1600" spc="300" dirty="0" smtClean="0">
                <a:solidFill>
                  <a:schemeClr val="accent4">
                    <a:lumMod val="75000"/>
                  </a:schemeClr>
                </a:solidFill>
                <a:latin typeface="Arial Black" panose="020B0A04020102020204" pitchFamily="34" charset="0"/>
              </a:rPr>
              <a:t>Ama bir balığı ağaca tırmanma yeteneğine göre yargılarsanız, </a:t>
            </a:r>
          </a:p>
          <a:p>
            <a:pPr algn="ctr">
              <a:lnSpc>
                <a:spcPct val="150000"/>
              </a:lnSpc>
            </a:pPr>
            <a:r>
              <a:rPr lang="tr-TR" sz="1600" spc="300" dirty="0" smtClean="0">
                <a:solidFill>
                  <a:schemeClr val="accent4">
                    <a:lumMod val="75000"/>
                  </a:schemeClr>
                </a:solidFill>
                <a:latin typeface="Arial Black" panose="020B0A04020102020204" pitchFamily="34" charset="0"/>
              </a:rPr>
              <a:t>tüm hayatını aptal olduğuna inanarak geçirecektir»</a:t>
            </a:r>
            <a:endParaRPr lang="tr-TR" sz="1600" spc="300" dirty="0">
              <a:solidFill>
                <a:schemeClr val="accent4">
                  <a:lumMod val="75000"/>
                </a:schemeClr>
              </a:solidFill>
              <a:latin typeface="Arial Black" panose="020B0A04020102020204" pitchFamily="34" charset="0"/>
            </a:endParaRPr>
          </a:p>
        </p:txBody>
      </p:sp>
      <p:sp>
        <p:nvSpPr>
          <p:cNvPr id="2" name="Dikdörtgen 1"/>
          <p:cNvSpPr/>
          <p:nvPr/>
        </p:nvSpPr>
        <p:spPr>
          <a:xfrm>
            <a:off x="6156176" y="6326128"/>
            <a:ext cx="2837636" cy="338554"/>
          </a:xfrm>
          <a:prstGeom prst="rect">
            <a:avLst/>
          </a:prstGeom>
        </p:spPr>
        <p:txBody>
          <a:bodyPr wrap="none">
            <a:spAutoFit/>
          </a:bodyPr>
          <a:lstStyle/>
          <a:p>
            <a:r>
              <a:rPr lang="tr-TR" sz="1600" b="1" spc="600" dirty="0" smtClean="0">
                <a:solidFill>
                  <a:schemeClr val="accent4">
                    <a:lumMod val="75000"/>
                  </a:schemeClr>
                </a:solidFill>
                <a:latin typeface="Comic Sans MS" panose="030F0702030302020204" pitchFamily="66" charset="0"/>
              </a:rPr>
              <a:t>Albert Einstein</a:t>
            </a:r>
            <a:endParaRPr lang="tr-TR" sz="1600" b="1" spc="600" dirty="0">
              <a:solidFill>
                <a:schemeClr val="accent4">
                  <a:lumMod val="75000"/>
                </a:schemeClr>
              </a:solidFill>
              <a:latin typeface="Comic Sans MS" panose="030F0702030302020204" pitchFamily="66" charset="0"/>
            </a:endParaRPr>
          </a:p>
        </p:txBody>
      </p:sp>
    </p:spTree>
    <p:extLst>
      <p:ext uri="{BB962C8B-B14F-4D97-AF65-F5344CB8AC3E}">
        <p14:creationId xmlns:p14="http://schemas.microsoft.com/office/powerpoint/2010/main" val="3028245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us\Desktop\ıvır zıvır\tasarım\görseller\arka planlar\189ac57bbe.jpg"/>
          <p:cNvPicPr>
            <a:picLocks noChangeAspect="1" noChangeArrowheads="1"/>
          </p:cNvPicPr>
          <p:nvPr/>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36512" y="-27384"/>
            <a:ext cx="9180512" cy="6873761"/>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418821" y="1537047"/>
            <a:ext cx="2348593" cy="307777"/>
          </a:xfrm>
          <a:prstGeom prst="rect">
            <a:avLst/>
          </a:prstGeom>
          <a:solidFill>
            <a:schemeClr val="accent6">
              <a:lumMod val="60000"/>
              <a:lumOff val="40000"/>
            </a:schemeClr>
          </a:solidFill>
        </p:spPr>
        <p:txBody>
          <a:bodyPr wrap="none" anchor="ctr">
            <a:spAutoFit/>
          </a:bodyPr>
          <a:lstStyle/>
          <a:p>
            <a:pPr algn="ctr"/>
            <a:r>
              <a:rPr lang="tr-TR" sz="1400" b="1" dirty="0" smtClean="0"/>
              <a:t>         Öğrenciler sıkılabilir.       </a:t>
            </a:r>
            <a:endParaRPr lang="tr-TR" sz="1400" b="1" dirty="0"/>
          </a:p>
        </p:txBody>
      </p:sp>
      <p:sp>
        <p:nvSpPr>
          <p:cNvPr id="12" name="Dikdörtgen 11"/>
          <p:cNvSpPr/>
          <p:nvPr/>
        </p:nvSpPr>
        <p:spPr>
          <a:xfrm rot="154121">
            <a:off x="337981" y="5174170"/>
            <a:ext cx="4177921" cy="738664"/>
          </a:xfrm>
          <a:prstGeom prst="rect">
            <a:avLst/>
          </a:prstGeom>
          <a:solidFill>
            <a:schemeClr val="tx2">
              <a:lumMod val="60000"/>
              <a:lumOff val="40000"/>
            </a:schemeClr>
          </a:solidFill>
        </p:spPr>
        <p:txBody>
          <a:bodyPr wrap="square" lIns="360000" rIns="144000">
            <a:spAutoFit/>
          </a:bodyPr>
          <a:lstStyle/>
          <a:p>
            <a:r>
              <a:rPr lang="tr-TR" sz="1400" b="1" dirty="0" smtClean="0"/>
              <a:t>        Düşük test sonuçları ile karşılaşan eğitimciler ise bir    eğitimci olarak kendi  yeterliliklerini sorgulamaya başlarlar.          </a:t>
            </a:r>
            <a:endParaRPr lang="tr-TR" sz="1400" b="1" dirty="0"/>
          </a:p>
        </p:txBody>
      </p:sp>
      <p:sp>
        <p:nvSpPr>
          <p:cNvPr id="7" name="Dikdörtgen 6"/>
          <p:cNvSpPr/>
          <p:nvPr/>
        </p:nvSpPr>
        <p:spPr>
          <a:xfrm rot="21355121">
            <a:off x="245532" y="2129407"/>
            <a:ext cx="3600000" cy="307777"/>
          </a:xfrm>
          <a:prstGeom prst="rect">
            <a:avLst/>
          </a:prstGeom>
          <a:solidFill>
            <a:schemeClr val="accent5">
              <a:lumMod val="60000"/>
              <a:lumOff val="40000"/>
            </a:schemeClr>
          </a:solidFill>
        </p:spPr>
        <p:txBody>
          <a:bodyPr wrap="square" anchor="ctr" anchorCtr="1">
            <a:spAutoFit/>
          </a:bodyPr>
          <a:lstStyle/>
          <a:p>
            <a:pPr algn="ctr"/>
            <a:r>
              <a:rPr lang="tr-TR" sz="1400" b="1" dirty="0" smtClean="0"/>
              <a:t>    Öğrencilerin dikkati dağılabilir.</a:t>
            </a:r>
          </a:p>
        </p:txBody>
      </p:sp>
      <p:sp>
        <p:nvSpPr>
          <p:cNvPr id="9" name="Dikdörtgen 8"/>
          <p:cNvSpPr/>
          <p:nvPr/>
        </p:nvSpPr>
        <p:spPr>
          <a:xfrm>
            <a:off x="683568" y="2761183"/>
            <a:ext cx="3041538" cy="307777"/>
          </a:xfrm>
          <a:prstGeom prst="rect">
            <a:avLst/>
          </a:prstGeom>
          <a:solidFill>
            <a:schemeClr val="accent4">
              <a:lumMod val="60000"/>
              <a:lumOff val="40000"/>
            </a:schemeClr>
          </a:solidFill>
        </p:spPr>
        <p:txBody>
          <a:bodyPr wrap="none" anchor="ctr">
            <a:spAutoFit/>
          </a:bodyPr>
          <a:lstStyle/>
          <a:p>
            <a:pPr algn="ctr"/>
            <a:r>
              <a:rPr lang="tr-TR" sz="1400" b="1" dirty="0" smtClean="0"/>
              <a:t>     Sınavlarda başarısız olabilir.               </a:t>
            </a:r>
          </a:p>
        </p:txBody>
      </p:sp>
      <p:sp>
        <p:nvSpPr>
          <p:cNvPr id="10" name="Dikdörtgen 9"/>
          <p:cNvSpPr/>
          <p:nvPr/>
        </p:nvSpPr>
        <p:spPr>
          <a:xfrm>
            <a:off x="251520" y="4417367"/>
            <a:ext cx="4050917" cy="307777"/>
          </a:xfrm>
          <a:prstGeom prst="rect">
            <a:avLst/>
          </a:prstGeom>
          <a:solidFill>
            <a:schemeClr val="accent2">
              <a:lumMod val="60000"/>
              <a:lumOff val="40000"/>
            </a:schemeClr>
          </a:solidFill>
        </p:spPr>
        <p:txBody>
          <a:bodyPr wrap="none">
            <a:spAutoFit/>
          </a:bodyPr>
          <a:lstStyle/>
          <a:p>
            <a:r>
              <a:rPr lang="tr-TR" sz="1400" b="1" dirty="0" smtClean="0"/>
              <a:t>          Derslere ilişkin olumsuz tutum geliştirebilir.      </a:t>
            </a:r>
          </a:p>
        </p:txBody>
      </p:sp>
      <p:sp>
        <p:nvSpPr>
          <p:cNvPr id="11" name="Dikdörtgen 10"/>
          <p:cNvSpPr/>
          <p:nvPr/>
        </p:nvSpPr>
        <p:spPr>
          <a:xfrm rot="205328">
            <a:off x="185102" y="3649190"/>
            <a:ext cx="4033348" cy="307777"/>
          </a:xfrm>
          <a:prstGeom prst="rect">
            <a:avLst/>
          </a:prstGeom>
          <a:solidFill>
            <a:schemeClr val="accent3">
              <a:lumMod val="60000"/>
              <a:lumOff val="40000"/>
            </a:schemeClr>
          </a:solidFill>
        </p:spPr>
        <p:txBody>
          <a:bodyPr wrap="none">
            <a:spAutoFit/>
          </a:bodyPr>
          <a:lstStyle/>
          <a:p>
            <a:r>
              <a:rPr lang="tr-TR" sz="1400" b="1" dirty="0" smtClean="0"/>
              <a:t>            Başarısız öğrenci oldukları kanısına varırlar.    </a:t>
            </a:r>
          </a:p>
        </p:txBody>
      </p:sp>
      <p:sp>
        <p:nvSpPr>
          <p:cNvPr id="13" name="Dikdörtgen 12"/>
          <p:cNvSpPr/>
          <p:nvPr/>
        </p:nvSpPr>
        <p:spPr>
          <a:xfrm>
            <a:off x="251520" y="313492"/>
            <a:ext cx="7632848" cy="646331"/>
          </a:xfrm>
          <a:prstGeom prst="rect">
            <a:avLst/>
          </a:prstGeom>
        </p:spPr>
        <p:txBody>
          <a:bodyPr wrap="square">
            <a:spAutoFit/>
          </a:bodyPr>
          <a:lstStyle/>
          <a:p>
            <a:r>
              <a:rPr lang="tr-TR" b="1" dirty="0" smtClean="0"/>
              <a:t>Öğretim sitili ile öğrenme sitili arasında uyumsuzluğun  sonuçları</a:t>
            </a:r>
          </a:p>
          <a:p>
            <a:r>
              <a:rPr lang="tr-TR" b="1" u="sng" dirty="0" smtClean="0"/>
              <a:t>Uyuşmazlığın  sıklıkla yaşandığı bir sınıfta</a:t>
            </a:r>
            <a:r>
              <a:rPr lang="tr-TR" u="sng" dirty="0" smtClean="0"/>
              <a:t>:</a:t>
            </a:r>
            <a:endParaRPr lang="tr-TR" u="sng" dirty="0"/>
          </a:p>
        </p:txBody>
      </p:sp>
      <p:sp>
        <p:nvSpPr>
          <p:cNvPr id="15" name="Yukarı Aşağı Ok 14"/>
          <p:cNvSpPr/>
          <p:nvPr/>
        </p:nvSpPr>
        <p:spPr>
          <a:xfrm rot="194368">
            <a:off x="323528" y="1049821"/>
            <a:ext cx="432048" cy="5539749"/>
          </a:xfrm>
          <a:prstGeom prst="up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053" name="Picture 5" descr="nota de papel vector png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4325027" y="629081"/>
            <a:ext cx="4791869" cy="4631069"/>
          </a:xfrm>
          <a:prstGeom prst="rect">
            <a:avLst/>
          </a:prstGeom>
          <a:noFill/>
          <a:extLst>
            <a:ext uri="{909E8E84-426E-40DD-AFC4-6F175D3DCCD1}">
              <a14:hiddenFill xmlns:a14="http://schemas.microsoft.com/office/drawing/2010/main">
                <a:solidFill>
                  <a:srgbClr val="FFFFFF"/>
                </a:solidFill>
              </a14:hiddenFill>
            </a:ext>
          </a:extLst>
        </p:spPr>
      </p:pic>
      <p:sp>
        <p:nvSpPr>
          <p:cNvPr id="17" name="Metin kutusu 16"/>
          <p:cNvSpPr txBox="1"/>
          <p:nvPr/>
        </p:nvSpPr>
        <p:spPr>
          <a:xfrm rot="20817578">
            <a:off x="4816947" y="1424285"/>
            <a:ext cx="3613430" cy="2800767"/>
          </a:xfrm>
          <a:prstGeom prst="rect">
            <a:avLst/>
          </a:prstGeom>
          <a:noFill/>
        </p:spPr>
        <p:txBody>
          <a:bodyPr wrap="square" rtlCol="0">
            <a:spAutoFit/>
          </a:bodyPr>
          <a:lstStyle/>
          <a:p>
            <a:pPr algn="just">
              <a:lnSpc>
                <a:spcPct val="200000"/>
              </a:lnSpc>
            </a:pPr>
            <a:r>
              <a:rPr lang="tr-TR" dirty="0" smtClean="0"/>
              <a:t>	</a:t>
            </a:r>
            <a:r>
              <a:rPr lang="tr-TR" sz="1400" dirty="0" smtClean="0"/>
              <a:t>Öğrenme stillerinin bilinmesi, tembel veya yaramaz olduğunu sandığımız pek çok öğrencinin sadece stilleri bilinmediği ve dikkate alınmadığını için öğrenemediği veya istenmeyen şekilde davrandığını anlaşılmasını da sağlayacaktır.</a:t>
            </a:r>
            <a:endParaRPr lang="tr-TR" sz="1400" dirty="0"/>
          </a:p>
        </p:txBody>
      </p:sp>
      <p:sp>
        <p:nvSpPr>
          <p:cNvPr id="16" name="Dikdörtgen 15"/>
          <p:cNvSpPr/>
          <p:nvPr/>
        </p:nvSpPr>
        <p:spPr>
          <a:xfrm>
            <a:off x="4860032" y="5858108"/>
            <a:ext cx="4091558" cy="523220"/>
          </a:xfrm>
          <a:prstGeom prst="rect">
            <a:avLst/>
          </a:prstGeom>
        </p:spPr>
        <p:txBody>
          <a:bodyPr wrap="square">
            <a:spAutoFit/>
          </a:bodyPr>
          <a:lstStyle/>
          <a:p>
            <a:pPr eaLnBrk="0" hangingPunct="0"/>
            <a:r>
              <a:rPr kumimoji="0" lang="tr-TR" sz="1400" b="1" dirty="0" smtClean="0">
                <a:solidFill>
                  <a:srgbClr val="FF3300"/>
                </a:solidFill>
                <a:latin typeface="Arial" charset="0"/>
              </a:rPr>
              <a:t>Öğrenme sitilinizi bilmek size anlamsız gelen pek çok davranışa anlam katacaktır.</a:t>
            </a:r>
            <a:endParaRPr kumimoji="0" lang="tr-TR" b="1" dirty="0">
              <a:solidFill>
                <a:srgbClr val="FF3300"/>
              </a:solidFill>
              <a:latin typeface="Arial" charset="0"/>
            </a:endParaRPr>
          </a:p>
        </p:txBody>
      </p:sp>
    </p:spTree>
    <p:extLst>
      <p:ext uri="{BB962C8B-B14F-4D97-AF65-F5344CB8AC3E}">
        <p14:creationId xmlns:p14="http://schemas.microsoft.com/office/powerpoint/2010/main" val="3295000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C:\Users\Asus\Desktop\ÖĞRENME STİLLERİ\big_paper.png"/>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5400000">
            <a:off x="3579821" y="1076166"/>
            <a:ext cx="5476236" cy="5710151"/>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p:cNvSpPr/>
          <p:nvPr/>
        </p:nvSpPr>
        <p:spPr>
          <a:xfrm>
            <a:off x="2915816" y="0"/>
            <a:ext cx="3352156" cy="1052736"/>
          </a:xfrm>
          <a:prstGeom prst="rect">
            <a:avLst/>
          </a:prstGeom>
          <a:solidFill>
            <a:schemeClr val="bg1">
              <a:lumMod val="85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spc="600" dirty="0" smtClean="0">
                <a:solidFill>
                  <a:schemeClr val="tx1">
                    <a:lumMod val="85000"/>
                    <a:lumOff val="15000"/>
                  </a:schemeClr>
                </a:solidFill>
                <a:latin typeface="Arial Black" pitchFamily="34" charset="0"/>
              </a:rPr>
              <a:t>Görsel Öğreniciler</a:t>
            </a:r>
            <a:endParaRPr lang="tr-TR" sz="2000" b="1" spc="600" dirty="0">
              <a:solidFill>
                <a:schemeClr val="tx1">
                  <a:lumMod val="85000"/>
                  <a:lumOff val="15000"/>
                </a:schemeClr>
              </a:solidFill>
              <a:latin typeface="Arial Black" pitchFamily="34" charset="0"/>
            </a:endParaRPr>
          </a:p>
        </p:txBody>
      </p:sp>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54000" r="6808" b="53750"/>
          <a:stretch/>
        </p:blipFill>
        <p:spPr bwMode="auto">
          <a:xfrm flipH="1">
            <a:off x="755576" y="44624"/>
            <a:ext cx="2088653" cy="968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101184" y="1700808"/>
            <a:ext cx="4194720" cy="4293483"/>
          </a:xfrm>
          <a:prstGeom prst="rect">
            <a:avLst/>
          </a:prstGeom>
        </p:spPr>
        <p:txBody>
          <a:bodyPr wrap="square">
            <a:spAutoFit/>
          </a:bodyPr>
          <a:lstStyle/>
          <a:p>
            <a:pPr marL="285750" indent="-285750">
              <a:lnSpc>
                <a:spcPct val="150000"/>
              </a:lnSpc>
              <a:buFont typeface="Wingdings" pitchFamily="2" charset="2"/>
              <a:buChar char="v"/>
            </a:pPr>
            <a:r>
              <a:rPr lang="tr-TR" sz="1400" b="1" dirty="0" smtClean="0"/>
              <a:t>Detaylı </a:t>
            </a:r>
            <a:r>
              <a:rPr lang="tr-TR" sz="1400" b="1" dirty="0"/>
              <a:t>notlar alırlar</a:t>
            </a:r>
            <a:r>
              <a:rPr lang="tr-TR" sz="1400" b="1" dirty="0" smtClean="0"/>
              <a:t>.</a:t>
            </a:r>
          </a:p>
          <a:p>
            <a:pPr marL="285750" indent="-285750">
              <a:lnSpc>
                <a:spcPct val="150000"/>
              </a:lnSpc>
              <a:buFont typeface="Wingdings" pitchFamily="2" charset="2"/>
              <a:buChar char="v"/>
            </a:pPr>
            <a:r>
              <a:rPr lang="tr-TR" sz="1400" b="1" dirty="0"/>
              <a:t>Görerek öğrenmeyi severler.</a:t>
            </a:r>
          </a:p>
          <a:p>
            <a:pPr marL="285750" indent="-285750">
              <a:lnSpc>
                <a:spcPct val="150000"/>
              </a:lnSpc>
              <a:buFont typeface="Wingdings" pitchFamily="2" charset="2"/>
              <a:buChar char="v"/>
            </a:pPr>
            <a:r>
              <a:rPr lang="tr-TR" sz="1400" b="1" dirty="0" smtClean="0"/>
              <a:t>Düzenli ve planlı olmayı severler.</a:t>
            </a:r>
          </a:p>
          <a:p>
            <a:pPr marL="285750" indent="-285750">
              <a:lnSpc>
                <a:spcPct val="150000"/>
              </a:lnSpc>
              <a:buFont typeface="Wingdings" pitchFamily="2" charset="2"/>
              <a:buChar char="v"/>
            </a:pPr>
            <a:r>
              <a:rPr lang="tr-TR" sz="1400" b="1" dirty="0" smtClean="0"/>
              <a:t>Bir </a:t>
            </a:r>
            <a:r>
              <a:rPr lang="tr-TR" sz="1400" b="1" dirty="0"/>
              <a:t>şeyler canlandırırken ya da hatırlamaya çalışırken genellikle gözlerini kapatırlar</a:t>
            </a:r>
            <a:r>
              <a:rPr lang="tr-TR" sz="1400" b="1" dirty="0" smtClean="0"/>
              <a:t>.</a:t>
            </a:r>
          </a:p>
          <a:p>
            <a:pPr marL="285750" indent="-285750">
              <a:lnSpc>
                <a:spcPct val="150000"/>
              </a:lnSpc>
              <a:buFont typeface="Wingdings" pitchFamily="2" charset="2"/>
              <a:buChar char="v"/>
            </a:pPr>
            <a:r>
              <a:rPr lang="tr-TR" sz="1400" b="1" dirty="0" smtClean="0"/>
              <a:t>Sıkıldıklarında </a:t>
            </a:r>
            <a:r>
              <a:rPr lang="tr-TR" sz="1400" b="1" dirty="0"/>
              <a:t>seyredecek bir şeyler bulurlar</a:t>
            </a:r>
            <a:r>
              <a:rPr lang="tr-TR" sz="1400" b="1" dirty="0" smtClean="0"/>
              <a:t>.</a:t>
            </a:r>
          </a:p>
          <a:p>
            <a:pPr marL="285750" indent="-285750">
              <a:lnSpc>
                <a:spcPct val="150000"/>
              </a:lnSpc>
              <a:buFont typeface="Wingdings" pitchFamily="2" charset="2"/>
              <a:buChar char="v"/>
            </a:pPr>
            <a:r>
              <a:rPr lang="tr-TR" sz="1400" b="1" dirty="0" smtClean="0"/>
              <a:t>Renkli </a:t>
            </a:r>
            <a:r>
              <a:rPr lang="tr-TR" sz="1400" b="1" dirty="0"/>
              <a:t>tablolardan ya da şekillerden hoşlanırlar</a:t>
            </a:r>
            <a:r>
              <a:rPr lang="tr-TR" sz="1400" b="1" dirty="0" smtClean="0"/>
              <a:t>.</a:t>
            </a:r>
          </a:p>
          <a:p>
            <a:pPr marL="285750" indent="-285750">
              <a:lnSpc>
                <a:spcPct val="150000"/>
              </a:lnSpc>
              <a:buFont typeface="Wingdings" pitchFamily="2" charset="2"/>
              <a:buChar char="v"/>
            </a:pPr>
            <a:r>
              <a:rPr lang="tr-TR" sz="1400" b="1" dirty="0" smtClean="0"/>
              <a:t>İşitsel yönergelere uymakta zorlanırlar.</a:t>
            </a:r>
          </a:p>
          <a:p>
            <a:pPr marL="285750" indent="-285750">
              <a:lnSpc>
                <a:spcPct val="150000"/>
              </a:lnSpc>
              <a:buFont typeface="Wingdings" pitchFamily="2" charset="2"/>
              <a:buChar char="v"/>
            </a:pPr>
            <a:r>
              <a:rPr lang="tr-TR" sz="1400" b="1" dirty="0" smtClean="0"/>
              <a:t>Pasif </a:t>
            </a:r>
            <a:r>
              <a:rPr lang="tr-TR" sz="1400" b="1" dirty="0"/>
              <a:t>bir çevreyi ideal </a:t>
            </a:r>
            <a:r>
              <a:rPr lang="tr-TR" sz="1400" b="1" dirty="0" smtClean="0"/>
              <a:t>bulurlar.</a:t>
            </a:r>
          </a:p>
          <a:p>
            <a:pPr marL="285750" indent="-285750">
              <a:lnSpc>
                <a:spcPct val="150000"/>
              </a:lnSpc>
              <a:buFont typeface="Wingdings" pitchFamily="2" charset="2"/>
              <a:buChar char="v"/>
            </a:pPr>
            <a:r>
              <a:rPr lang="tr-TR" sz="1400" b="1" dirty="0" smtClean="0"/>
              <a:t>Okumaya </a:t>
            </a:r>
            <a:r>
              <a:rPr lang="tr-TR" sz="1400" b="1" dirty="0"/>
              <a:t>düşkündürler</a:t>
            </a:r>
            <a:r>
              <a:rPr lang="tr-TR" sz="1400" b="1" dirty="0" smtClean="0"/>
              <a:t>. Okuma hızları genelde iyidir.</a:t>
            </a:r>
          </a:p>
          <a:p>
            <a:pPr marL="285750" indent="-285750">
              <a:lnSpc>
                <a:spcPct val="150000"/>
              </a:lnSpc>
              <a:buFont typeface="Wingdings" pitchFamily="2" charset="2"/>
              <a:buChar char="v"/>
            </a:pPr>
            <a:r>
              <a:rPr lang="tr-TR" sz="1400" b="1" dirty="0" smtClean="0"/>
              <a:t>Yüzleri </a:t>
            </a:r>
            <a:r>
              <a:rPr lang="tr-TR" sz="1400" b="1" dirty="0"/>
              <a:t>iyi hatırlarlar</a:t>
            </a:r>
            <a:r>
              <a:rPr lang="tr-TR" sz="1400" b="1" dirty="0" smtClean="0"/>
              <a:t>.</a:t>
            </a:r>
          </a:p>
          <a:p>
            <a:pPr marL="285750" indent="-285750">
              <a:lnSpc>
                <a:spcPct val="150000"/>
              </a:lnSpc>
              <a:buFont typeface="Wingdings" pitchFamily="2" charset="2"/>
              <a:buChar char="v"/>
            </a:pPr>
            <a:r>
              <a:rPr lang="tr-TR" sz="1400" b="1" dirty="0" smtClean="0"/>
              <a:t>Liste </a:t>
            </a:r>
            <a:r>
              <a:rPr lang="tr-TR" sz="1400" b="1" dirty="0"/>
              <a:t>ve program yapmayı severler.</a:t>
            </a:r>
          </a:p>
        </p:txBody>
      </p:sp>
      <p:sp>
        <p:nvSpPr>
          <p:cNvPr id="17" name="Dikdörtgen 16"/>
          <p:cNvSpPr/>
          <p:nvPr/>
        </p:nvSpPr>
        <p:spPr>
          <a:xfrm rot="21283042">
            <a:off x="4257414" y="1734587"/>
            <a:ext cx="4297323" cy="43140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4355976" y="2194986"/>
            <a:ext cx="4326518" cy="3970318"/>
          </a:xfrm>
          <a:prstGeom prst="rect">
            <a:avLst/>
          </a:prstGeom>
        </p:spPr>
        <p:txBody>
          <a:bodyPr wrap="square">
            <a:spAutoFit/>
          </a:bodyPr>
          <a:lstStyle/>
          <a:p>
            <a:pPr marL="285750" indent="-285750">
              <a:lnSpc>
                <a:spcPct val="150000"/>
              </a:lnSpc>
              <a:buClr>
                <a:schemeClr val="accent4">
                  <a:lumMod val="75000"/>
                </a:schemeClr>
              </a:buClr>
              <a:buSzPct val="70000"/>
              <a:buFont typeface="Arial" pitchFamily="34" charset="0"/>
              <a:buChar char="•"/>
            </a:pPr>
            <a:r>
              <a:rPr lang="tr-TR" sz="1400" b="1" dirty="0">
                <a:solidFill>
                  <a:schemeClr val="accent1">
                    <a:lumMod val="75000"/>
                  </a:schemeClr>
                </a:solidFill>
              </a:rPr>
              <a:t>Duyduklarını uzun süre bellekte tutamazlar</a:t>
            </a:r>
            <a:r>
              <a:rPr lang="tr-TR" sz="1400" b="1" dirty="0" smtClean="0">
                <a:solidFill>
                  <a:schemeClr val="accent1">
                    <a:lumMod val="75000"/>
                  </a:schemeClr>
                </a:solidFill>
              </a:rPr>
              <a:t>.</a:t>
            </a:r>
          </a:p>
          <a:p>
            <a:pPr marL="285750" indent="-285750">
              <a:lnSpc>
                <a:spcPct val="150000"/>
              </a:lnSpc>
              <a:buClr>
                <a:schemeClr val="accent4">
                  <a:lumMod val="75000"/>
                </a:schemeClr>
              </a:buClr>
              <a:buSzPct val="70000"/>
              <a:buFont typeface="Arial" pitchFamily="34" charset="0"/>
              <a:buChar char="•"/>
            </a:pPr>
            <a:r>
              <a:rPr lang="tr-TR" sz="1400" b="1" dirty="0" smtClean="0">
                <a:solidFill>
                  <a:schemeClr val="accent1">
                    <a:lumMod val="75000"/>
                  </a:schemeClr>
                </a:solidFill>
              </a:rPr>
              <a:t>Ders </a:t>
            </a:r>
            <a:r>
              <a:rPr lang="tr-TR" sz="1400" b="1" dirty="0">
                <a:solidFill>
                  <a:schemeClr val="accent1">
                    <a:lumMod val="75000"/>
                  </a:schemeClr>
                </a:solidFill>
              </a:rPr>
              <a:t>anlatılırken not alamazlarsa huzursuz olurlar</a:t>
            </a:r>
            <a:r>
              <a:rPr lang="tr-TR" sz="1400" b="1" dirty="0" smtClean="0">
                <a:solidFill>
                  <a:schemeClr val="accent1">
                    <a:lumMod val="75000"/>
                  </a:schemeClr>
                </a:solidFill>
              </a:rPr>
              <a:t>.</a:t>
            </a:r>
          </a:p>
          <a:p>
            <a:pPr marL="285750" indent="-285750">
              <a:lnSpc>
                <a:spcPct val="150000"/>
              </a:lnSpc>
              <a:buClr>
                <a:schemeClr val="accent4">
                  <a:lumMod val="75000"/>
                </a:schemeClr>
              </a:buClr>
              <a:buSzPct val="70000"/>
              <a:buFont typeface="Arial" pitchFamily="34" charset="0"/>
              <a:buChar char="•"/>
            </a:pPr>
            <a:r>
              <a:rPr lang="tr-TR" sz="1400" b="1" dirty="0" smtClean="0">
                <a:solidFill>
                  <a:schemeClr val="accent1">
                    <a:lumMod val="75000"/>
                  </a:schemeClr>
                </a:solidFill>
              </a:rPr>
              <a:t>Yazılı </a:t>
            </a:r>
            <a:r>
              <a:rPr lang="tr-TR" sz="1400" b="1" dirty="0">
                <a:solidFill>
                  <a:schemeClr val="accent1">
                    <a:lumMod val="75000"/>
                  </a:schemeClr>
                </a:solidFill>
              </a:rPr>
              <a:t>olmayan bilgiyi algılamayabilirler</a:t>
            </a:r>
            <a:r>
              <a:rPr lang="tr-TR" sz="1400" b="1" dirty="0" smtClean="0">
                <a:solidFill>
                  <a:schemeClr val="accent1">
                    <a:lumMod val="75000"/>
                  </a:schemeClr>
                </a:solidFill>
              </a:rPr>
              <a:t>.</a:t>
            </a:r>
          </a:p>
          <a:p>
            <a:pPr marL="285750" indent="-285750">
              <a:lnSpc>
                <a:spcPct val="150000"/>
              </a:lnSpc>
              <a:buClr>
                <a:schemeClr val="accent4">
                  <a:lumMod val="75000"/>
                </a:schemeClr>
              </a:buClr>
              <a:buSzPct val="70000"/>
              <a:buFont typeface="Arial" pitchFamily="34" charset="0"/>
              <a:buChar char="•"/>
            </a:pPr>
            <a:r>
              <a:rPr lang="tr-TR" sz="1400" b="1" dirty="0" smtClean="0">
                <a:solidFill>
                  <a:schemeClr val="accent1">
                    <a:lumMod val="75000"/>
                  </a:schemeClr>
                </a:solidFill>
              </a:rPr>
              <a:t>Derslerin </a:t>
            </a:r>
            <a:r>
              <a:rPr lang="tr-TR" sz="1400" b="1" dirty="0">
                <a:solidFill>
                  <a:schemeClr val="accent1">
                    <a:lumMod val="75000"/>
                  </a:schemeClr>
                </a:solidFill>
              </a:rPr>
              <a:t>laboratuvardan işlenmesinden huzursuz olabilirler</a:t>
            </a:r>
            <a:r>
              <a:rPr lang="tr-TR" sz="1400" b="1" dirty="0" smtClean="0">
                <a:solidFill>
                  <a:schemeClr val="accent1">
                    <a:lumMod val="75000"/>
                  </a:schemeClr>
                </a:solidFill>
              </a:rPr>
              <a:t>.</a:t>
            </a:r>
          </a:p>
          <a:p>
            <a:pPr marL="285750" indent="-285750">
              <a:lnSpc>
                <a:spcPct val="150000"/>
              </a:lnSpc>
              <a:buClr>
                <a:schemeClr val="accent4">
                  <a:lumMod val="75000"/>
                </a:schemeClr>
              </a:buClr>
              <a:buSzPct val="70000"/>
              <a:buFont typeface="Arial" pitchFamily="34" charset="0"/>
              <a:buChar char="•"/>
            </a:pPr>
            <a:r>
              <a:rPr lang="tr-TR" sz="1400" b="1" u="sng" dirty="0" smtClean="0">
                <a:solidFill>
                  <a:schemeClr val="accent1">
                    <a:lumMod val="75000"/>
                  </a:schemeClr>
                </a:solidFill>
              </a:rPr>
              <a:t>Karmaşık </a:t>
            </a:r>
            <a:r>
              <a:rPr lang="tr-TR" sz="1400" b="1" u="sng" dirty="0">
                <a:solidFill>
                  <a:schemeClr val="accent1">
                    <a:lumMod val="75000"/>
                  </a:schemeClr>
                </a:solidFill>
              </a:rPr>
              <a:t>ve karışık ortamlarda huzursuz olabilirler</a:t>
            </a:r>
            <a:r>
              <a:rPr lang="tr-TR" sz="1400" b="1" dirty="0" smtClean="0">
                <a:solidFill>
                  <a:schemeClr val="accent1">
                    <a:lumMod val="75000"/>
                  </a:schemeClr>
                </a:solidFill>
              </a:rPr>
              <a:t>.</a:t>
            </a:r>
          </a:p>
          <a:p>
            <a:pPr marL="285750" indent="-285750">
              <a:lnSpc>
                <a:spcPct val="150000"/>
              </a:lnSpc>
              <a:buClr>
                <a:schemeClr val="accent4">
                  <a:lumMod val="75000"/>
                </a:schemeClr>
              </a:buClr>
              <a:buSzPct val="70000"/>
              <a:buFont typeface="Arial" pitchFamily="34" charset="0"/>
              <a:buChar char="•"/>
            </a:pPr>
            <a:r>
              <a:rPr lang="tr-TR" sz="1400" b="1" dirty="0" smtClean="0">
                <a:solidFill>
                  <a:schemeClr val="accent1">
                    <a:lumMod val="75000"/>
                  </a:schemeClr>
                </a:solidFill>
              </a:rPr>
              <a:t>İsimleri </a:t>
            </a:r>
            <a:r>
              <a:rPr lang="tr-TR" sz="1400" b="1" dirty="0">
                <a:solidFill>
                  <a:schemeClr val="accent1">
                    <a:lumMod val="75000"/>
                  </a:schemeClr>
                </a:solidFill>
              </a:rPr>
              <a:t>hatırlamakta zorlanırlar</a:t>
            </a:r>
            <a:r>
              <a:rPr lang="tr-TR" sz="1400" b="1" dirty="0" smtClean="0">
                <a:solidFill>
                  <a:schemeClr val="accent1">
                    <a:lumMod val="75000"/>
                  </a:schemeClr>
                </a:solidFill>
              </a:rPr>
              <a:t>.</a:t>
            </a:r>
          </a:p>
          <a:p>
            <a:pPr marL="285750" indent="-285750">
              <a:lnSpc>
                <a:spcPct val="150000"/>
              </a:lnSpc>
              <a:buClr>
                <a:schemeClr val="accent4">
                  <a:lumMod val="75000"/>
                </a:schemeClr>
              </a:buClr>
              <a:buSzPct val="70000"/>
              <a:buFont typeface="Arial" pitchFamily="34" charset="0"/>
              <a:buChar char="•"/>
            </a:pPr>
            <a:r>
              <a:rPr lang="tr-TR" sz="1400" b="1" u="sng" dirty="0" smtClean="0">
                <a:solidFill>
                  <a:schemeClr val="accent1">
                    <a:lumMod val="75000"/>
                  </a:schemeClr>
                </a:solidFill>
              </a:rPr>
              <a:t>Görsel </a:t>
            </a:r>
            <a:r>
              <a:rPr lang="tr-TR" sz="1400" b="1" u="sng" dirty="0">
                <a:solidFill>
                  <a:schemeClr val="accent1">
                    <a:lumMod val="75000"/>
                  </a:schemeClr>
                </a:solidFill>
              </a:rPr>
              <a:t>materyallere dayanmayan uzun anlatımlara tahammül </a:t>
            </a:r>
            <a:r>
              <a:rPr lang="tr-TR" sz="1400" b="1" u="sng" dirty="0" smtClean="0">
                <a:solidFill>
                  <a:schemeClr val="accent1">
                    <a:lumMod val="75000"/>
                  </a:schemeClr>
                </a:solidFill>
              </a:rPr>
              <a:t>edemezler.</a:t>
            </a:r>
          </a:p>
          <a:p>
            <a:pPr marL="285750" indent="-285750">
              <a:lnSpc>
                <a:spcPct val="150000"/>
              </a:lnSpc>
              <a:buClr>
                <a:schemeClr val="accent4">
                  <a:lumMod val="75000"/>
                </a:schemeClr>
              </a:buClr>
              <a:buSzPct val="70000"/>
              <a:buFont typeface="Arial" pitchFamily="34" charset="0"/>
              <a:buChar char="•"/>
            </a:pPr>
            <a:r>
              <a:rPr lang="tr-TR" sz="1400" b="1" u="sng" dirty="0" smtClean="0">
                <a:solidFill>
                  <a:schemeClr val="accent1">
                    <a:lumMod val="75000"/>
                  </a:schemeClr>
                </a:solidFill>
              </a:rPr>
              <a:t>Dağınıklığa </a:t>
            </a:r>
            <a:r>
              <a:rPr lang="tr-TR" sz="1400" b="1" u="sng" dirty="0">
                <a:solidFill>
                  <a:schemeClr val="accent1">
                    <a:lumMod val="75000"/>
                  </a:schemeClr>
                </a:solidFill>
              </a:rPr>
              <a:t>düzensizliğe tahammülsüzdürler</a:t>
            </a:r>
            <a:r>
              <a:rPr lang="tr-TR" sz="1400" b="1" u="sng" dirty="0" smtClean="0">
                <a:solidFill>
                  <a:schemeClr val="accent1">
                    <a:lumMod val="75000"/>
                  </a:schemeClr>
                </a:solidFill>
              </a:rPr>
              <a:t>.</a:t>
            </a:r>
          </a:p>
          <a:p>
            <a:pPr marL="285750" indent="-285750">
              <a:lnSpc>
                <a:spcPct val="150000"/>
              </a:lnSpc>
              <a:buClr>
                <a:schemeClr val="accent4">
                  <a:lumMod val="75000"/>
                </a:schemeClr>
              </a:buClr>
              <a:buSzPct val="70000"/>
              <a:buFont typeface="Arial" pitchFamily="34" charset="0"/>
              <a:buChar char="•"/>
            </a:pPr>
            <a:r>
              <a:rPr lang="tr-TR" sz="1400" b="1" dirty="0" smtClean="0">
                <a:solidFill>
                  <a:schemeClr val="accent1">
                    <a:lumMod val="75000"/>
                  </a:schemeClr>
                </a:solidFill>
              </a:rPr>
              <a:t>Plansızlığa</a:t>
            </a:r>
            <a:r>
              <a:rPr lang="tr-TR" sz="1400" b="1" dirty="0">
                <a:solidFill>
                  <a:schemeClr val="accent1">
                    <a:lumMod val="75000"/>
                  </a:schemeClr>
                </a:solidFill>
              </a:rPr>
              <a:t>, programsızlığa tahammül edemeyebilirler.</a:t>
            </a:r>
          </a:p>
        </p:txBody>
      </p:sp>
      <p:sp>
        <p:nvSpPr>
          <p:cNvPr id="19" name="Metin kutusu 18"/>
          <p:cNvSpPr txBox="1"/>
          <p:nvPr/>
        </p:nvSpPr>
        <p:spPr>
          <a:xfrm>
            <a:off x="4644008" y="1844824"/>
            <a:ext cx="3384376" cy="369332"/>
          </a:xfrm>
          <a:prstGeom prst="rect">
            <a:avLst/>
          </a:prstGeom>
          <a:noFill/>
        </p:spPr>
        <p:txBody>
          <a:bodyPr wrap="square" rtlCol="0">
            <a:spAutoFit/>
          </a:bodyPr>
          <a:lstStyle/>
          <a:p>
            <a:pPr algn="ctr"/>
            <a:r>
              <a:rPr lang="tr-TR" b="1" spc="300" dirty="0" smtClean="0">
                <a:solidFill>
                  <a:schemeClr val="accent1">
                    <a:lumMod val="75000"/>
                  </a:schemeClr>
                </a:solidFill>
              </a:rPr>
              <a:t>Zayıf Özellikleri</a:t>
            </a:r>
            <a:endParaRPr lang="tr-TR" b="1" spc="300" dirty="0">
              <a:solidFill>
                <a:schemeClr val="accent1">
                  <a:lumMod val="75000"/>
                </a:schemeClr>
              </a:solidFill>
            </a:endParaRPr>
          </a:p>
        </p:txBody>
      </p:sp>
      <p:pic>
        <p:nvPicPr>
          <p:cNvPr id="34"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54000" r="6808" b="53750"/>
          <a:stretch/>
        </p:blipFill>
        <p:spPr bwMode="auto">
          <a:xfrm>
            <a:off x="6299771" y="12113"/>
            <a:ext cx="2088653" cy="968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Dikdörtgen 20"/>
          <p:cNvSpPr/>
          <p:nvPr/>
        </p:nvSpPr>
        <p:spPr>
          <a:xfrm>
            <a:off x="275805" y="1331476"/>
            <a:ext cx="3072059" cy="369332"/>
          </a:xfrm>
          <a:prstGeom prst="rect">
            <a:avLst/>
          </a:prstGeom>
        </p:spPr>
        <p:txBody>
          <a:bodyPr wrap="none">
            <a:spAutoFit/>
          </a:bodyPr>
          <a:lstStyle/>
          <a:p>
            <a:pPr algn="ctr"/>
            <a:r>
              <a:rPr lang="tr-TR" b="1" dirty="0">
                <a:latin typeface="+mj-lt"/>
              </a:rPr>
              <a:t>Görsel </a:t>
            </a:r>
            <a:r>
              <a:rPr lang="tr-TR" b="1" dirty="0" smtClean="0">
                <a:latin typeface="+mj-lt"/>
              </a:rPr>
              <a:t>Öğrenicilerin Özellikleri</a:t>
            </a:r>
            <a:endParaRPr lang="tr-TR" b="1" dirty="0">
              <a:latin typeface="+mj-lt"/>
            </a:endParaRPr>
          </a:p>
        </p:txBody>
      </p:sp>
    </p:spTree>
    <p:extLst>
      <p:ext uri="{BB962C8B-B14F-4D97-AF65-F5344CB8AC3E}">
        <p14:creationId xmlns:p14="http://schemas.microsoft.com/office/powerpoint/2010/main" val="36793521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C:\Users\Asus\Desktop\ıvır zıvır\tasarım\görseller\arka planlar\806_backgroumd_03.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10750"/>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2483768" y="2833191"/>
            <a:ext cx="6408712" cy="307777"/>
          </a:xfrm>
          <a:prstGeom prst="rect">
            <a:avLst/>
          </a:prstGeom>
          <a:noFill/>
        </p:spPr>
        <p:txBody>
          <a:bodyPr wrap="square" rtlCol="0">
            <a:spAutoFit/>
          </a:bodyPr>
          <a:lstStyle/>
          <a:p>
            <a:pPr marL="285750" indent="-285750">
              <a:buFont typeface="Wingdings" panose="05000000000000000000" pitchFamily="2" charset="2"/>
              <a:buChar char="ü"/>
            </a:pPr>
            <a:r>
              <a:rPr lang="tr-TR" sz="1400" b="1" dirty="0" smtClean="0">
                <a:solidFill>
                  <a:srgbClr val="FFC000"/>
                </a:solidFill>
              </a:rPr>
              <a:t>Ödevlendirirken öğrenmeleri gereken konuyu şekillerle ifade etmeleri istenebilir.</a:t>
            </a:r>
          </a:p>
        </p:txBody>
      </p:sp>
      <p:sp>
        <p:nvSpPr>
          <p:cNvPr id="4" name="Metin kutusu 3"/>
          <p:cNvSpPr txBox="1"/>
          <p:nvPr/>
        </p:nvSpPr>
        <p:spPr>
          <a:xfrm>
            <a:off x="3305166" y="5786100"/>
            <a:ext cx="5443298" cy="523220"/>
          </a:xfrm>
          <a:prstGeom prst="rect">
            <a:avLst/>
          </a:prstGeom>
          <a:noFill/>
        </p:spPr>
        <p:txBody>
          <a:bodyPr wrap="square" rtlCol="0">
            <a:spAutoFit/>
          </a:bodyPr>
          <a:lstStyle/>
          <a:p>
            <a:pPr marL="285750" indent="-285750">
              <a:buFont typeface="Wingdings" panose="05000000000000000000" pitchFamily="2" charset="2"/>
              <a:buChar char="ü"/>
            </a:pPr>
            <a:r>
              <a:rPr lang="tr-TR" sz="1400" b="1" dirty="0" smtClean="0">
                <a:solidFill>
                  <a:schemeClr val="accent6">
                    <a:lumMod val="75000"/>
                  </a:schemeClr>
                </a:solidFill>
              </a:rPr>
              <a:t>Bu tip öğrencilere derste küçük notlar tutmayı, evde çalışırken renkli kalemler kullanmayı önermeliyiz.</a:t>
            </a:r>
            <a:endParaRPr lang="tr-TR" sz="1400" b="1" dirty="0">
              <a:solidFill>
                <a:schemeClr val="accent6">
                  <a:lumMod val="75000"/>
                </a:schemeClr>
              </a:solidFill>
            </a:endParaRPr>
          </a:p>
        </p:txBody>
      </p:sp>
      <p:sp>
        <p:nvSpPr>
          <p:cNvPr id="6" name="Dikdörtgen 5"/>
          <p:cNvSpPr/>
          <p:nvPr/>
        </p:nvSpPr>
        <p:spPr>
          <a:xfrm>
            <a:off x="2339752" y="1609055"/>
            <a:ext cx="5616624" cy="307777"/>
          </a:xfrm>
          <a:prstGeom prst="rect">
            <a:avLst/>
          </a:prstGeom>
        </p:spPr>
        <p:txBody>
          <a:bodyPr wrap="square">
            <a:spAutoFit/>
          </a:bodyPr>
          <a:lstStyle/>
          <a:p>
            <a:pPr marL="285750" indent="-285750">
              <a:buFont typeface="Wingdings" panose="05000000000000000000" pitchFamily="2" charset="2"/>
              <a:buChar char="ü"/>
            </a:pPr>
            <a:r>
              <a:rPr lang="tr-TR" sz="1400" b="1" dirty="0">
                <a:solidFill>
                  <a:schemeClr val="accent3">
                    <a:lumMod val="75000"/>
                  </a:schemeClr>
                </a:solidFill>
                <a:latin typeface="Arial" charset="0"/>
              </a:rPr>
              <a:t>Düz anlatım yönteminden yeterince yararlanamazlar.</a:t>
            </a:r>
            <a:endParaRPr lang="tr-TR" sz="1400" b="1" dirty="0">
              <a:solidFill>
                <a:schemeClr val="accent3">
                  <a:lumMod val="75000"/>
                </a:schemeClr>
              </a:solidFill>
            </a:endParaRPr>
          </a:p>
        </p:txBody>
      </p:sp>
      <p:sp>
        <p:nvSpPr>
          <p:cNvPr id="7" name="Dikdörtgen 6"/>
          <p:cNvSpPr/>
          <p:nvPr/>
        </p:nvSpPr>
        <p:spPr>
          <a:xfrm>
            <a:off x="2484934" y="2156781"/>
            <a:ext cx="6767586" cy="480131"/>
          </a:xfrm>
          <a:prstGeom prst="rect">
            <a:avLst/>
          </a:prstGeom>
        </p:spPr>
        <p:txBody>
          <a:bodyPr wrap="square">
            <a:spAutoFit/>
          </a:bodyPr>
          <a:lstStyle/>
          <a:p>
            <a:pPr marL="285750" indent="-285750" eaLnBrk="0" hangingPunct="0">
              <a:lnSpc>
                <a:spcPct val="90000"/>
              </a:lnSpc>
              <a:buFont typeface="Wingdings" panose="05000000000000000000" pitchFamily="2" charset="2"/>
              <a:buChar char="ü"/>
            </a:pPr>
            <a:r>
              <a:rPr lang="tr-TR" sz="1400" b="1" u="sng" dirty="0">
                <a:solidFill>
                  <a:schemeClr val="accent5">
                    <a:lumMod val="75000"/>
                  </a:schemeClr>
                </a:solidFill>
                <a:latin typeface="Arial" charset="0"/>
              </a:rPr>
              <a:t>Tam olarak anlamaları için dersin mutlaka görsel malzemelerle desteklenmesi gerekir.</a:t>
            </a:r>
          </a:p>
        </p:txBody>
      </p:sp>
      <p:pic>
        <p:nvPicPr>
          <p:cNvPr id="1033" name="Picture 9" descr="boya kalemi slayt arka planı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773324" y="1736812"/>
            <a:ext cx="6858000" cy="3384376"/>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7"/>
          <p:cNvSpPr/>
          <p:nvPr/>
        </p:nvSpPr>
        <p:spPr>
          <a:xfrm>
            <a:off x="2641172" y="3337828"/>
            <a:ext cx="6611348" cy="523220"/>
          </a:xfrm>
          <a:prstGeom prst="rect">
            <a:avLst/>
          </a:prstGeom>
        </p:spPr>
        <p:txBody>
          <a:bodyPr wrap="square">
            <a:spAutoFit/>
          </a:bodyPr>
          <a:lstStyle/>
          <a:p>
            <a:pPr marL="285750" indent="-285750" eaLnBrk="0" hangingPunct="0">
              <a:buFont typeface="Wingdings" panose="05000000000000000000" pitchFamily="2" charset="2"/>
              <a:buChar char="ü"/>
            </a:pPr>
            <a:r>
              <a:rPr lang="tr-TR" sz="1400" b="1" u="sng" dirty="0">
                <a:solidFill>
                  <a:schemeClr val="accent3">
                    <a:lumMod val="75000"/>
                  </a:schemeClr>
                </a:solidFill>
                <a:latin typeface="Arial" charset="0"/>
              </a:rPr>
              <a:t>Harita,poster,şema, grafik gibi görsel araçlarla kolay öğrenirler ve bu araçlarla öğrendiklerini kolay </a:t>
            </a:r>
            <a:r>
              <a:rPr lang="tr-TR" sz="1400" b="1" u="sng" dirty="0" smtClean="0">
                <a:solidFill>
                  <a:schemeClr val="accent3">
                    <a:lumMod val="75000"/>
                  </a:schemeClr>
                </a:solidFill>
                <a:latin typeface="Arial" charset="0"/>
              </a:rPr>
              <a:t>hatırlarlar</a:t>
            </a:r>
            <a:r>
              <a:rPr lang="tr-TR" sz="1400" b="1" u="sng" dirty="0">
                <a:solidFill>
                  <a:schemeClr val="accent3">
                    <a:lumMod val="75000"/>
                  </a:schemeClr>
                </a:solidFill>
                <a:latin typeface="Arial" charset="0"/>
              </a:rPr>
              <a:t>. </a:t>
            </a:r>
            <a:endParaRPr lang="tr-TR" sz="1200" b="1" u="sng" dirty="0">
              <a:solidFill>
                <a:schemeClr val="accent3">
                  <a:lumMod val="75000"/>
                </a:schemeClr>
              </a:solidFill>
              <a:effectLst>
                <a:outerShdw blurRad="38100" dist="38100" dir="2700000" algn="tl">
                  <a:srgbClr val="FFFFFF"/>
                </a:outerShdw>
              </a:effectLst>
              <a:latin typeface="Arial" charset="0"/>
            </a:endParaRPr>
          </a:p>
        </p:txBody>
      </p:sp>
      <p:sp>
        <p:nvSpPr>
          <p:cNvPr id="9" name="Dikdörtgen 8"/>
          <p:cNvSpPr/>
          <p:nvPr/>
        </p:nvSpPr>
        <p:spPr>
          <a:xfrm>
            <a:off x="1988274" y="817548"/>
            <a:ext cx="6665100" cy="523220"/>
          </a:xfrm>
          <a:prstGeom prst="rect">
            <a:avLst/>
          </a:prstGeom>
        </p:spPr>
        <p:txBody>
          <a:bodyPr wrap="square">
            <a:spAutoFit/>
          </a:bodyPr>
          <a:lstStyle/>
          <a:p>
            <a:pPr marL="285750" indent="-285750">
              <a:buFont typeface="Wingdings" panose="05000000000000000000" pitchFamily="2" charset="2"/>
              <a:buChar char="ü"/>
            </a:pPr>
            <a:r>
              <a:rPr lang="tr-TR" sz="1400" b="1" u="sng" dirty="0">
                <a:solidFill>
                  <a:schemeClr val="accent6">
                    <a:lumMod val="75000"/>
                  </a:schemeClr>
                </a:solidFill>
              </a:rPr>
              <a:t>Not alarak, liste yaparak, öğrenilecek bilgileri okuyarak, bir gösteriyi izleyerek öğrenir. Kitaplardan video  filmlerinden ve basılı materyallerden yararlanır.</a:t>
            </a:r>
          </a:p>
        </p:txBody>
      </p:sp>
      <p:sp>
        <p:nvSpPr>
          <p:cNvPr id="10" name="Dikdörtgen 9"/>
          <p:cNvSpPr/>
          <p:nvPr/>
        </p:nvSpPr>
        <p:spPr>
          <a:xfrm>
            <a:off x="2785188" y="4489956"/>
            <a:ext cx="6179300" cy="523220"/>
          </a:xfrm>
          <a:prstGeom prst="rect">
            <a:avLst/>
          </a:prstGeom>
        </p:spPr>
        <p:txBody>
          <a:bodyPr wrap="square">
            <a:spAutoFit/>
          </a:bodyPr>
          <a:lstStyle/>
          <a:p>
            <a:pPr marL="285750" indent="-285750">
              <a:buFont typeface="Wingdings" panose="05000000000000000000" pitchFamily="2" charset="2"/>
              <a:buChar char="ü"/>
            </a:pPr>
            <a:r>
              <a:rPr lang="tr-TR" sz="1400" b="1" dirty="0">
                <a:solidFill>
                  <a:srgbClr val="FF0000"/>
                </a:solidFill>
              </a:rPr>
              <a:t>Not alarak, liste yaparak, öğrenilecek bilgileri okuyarak, bir gösteriyi izleyerek öğrenir. Kitaplardan video  filmlerinden ve basılı materyallerden yararlanır.</a:t>
            </a:r>
          </a:p>
        </p:txBody>
      </p:sp>
      <p:sp>
        <p:nvSpPr>
          <p:cNvPr id="11" name="Dikdörtgen 10"/>
          <p:cNvSpPr/>
          <p:nvPr/>
        </p:nvSpPr>
        <p:spPr>
          <a:xfrm>
            <a:off x="3203848" y="5281463"/>
            <a:ext cx="5832648" cy="307777"/>
          </a:xfrm>
          <a:prstGeom prst="rect">
            <a:avLst/>
          </a:prstGeom>
        </p:spPr>
        <p:txBody>
          <a:bodyPr wrap="square">
            <a:spAutoFit/>
          </a:bodyPr>
          <a:lstStyle/>
          <a:p>
            <a:pPr marL="285750" indent="-285750">
              <a:buFont typeface="Wingdings" panose="05000000000000000000" pitchFamily="2" charset="2"/>
              <a:buChar char="ü"/>
            </a:pPr>
            <a:r>
              <a:rPr lang="tr-TR" sz="1400" b="1" dirty="0" smtClean="0">
                <a:solidFill>
                  <a:schemeClr val="tx2">
                    <a:lumMod val="75000"/>
                  </a:schemeClr>
                </a:solidFill>
              </a:rPr>
              <a:t>Yalnız </a:t>
            </a:r>
            <a:r>
              <a:rPr lang="tr-TR" sz="1400" b="1" dirty="0">
                <a:solidFill>
                  <a:schemeClr val="tx2">
                    <a:lumMod val="75000"/>
                  </a:schemeClr>
                </a:solidFill>
              </a:rPr>
              <a:t>ve sessiz ortamda çalışmayı tercih ederler</a:t>
            </a:r>
            <a:r>
              <a:rPr lang="tr-TR" sz="1400" b="1" dirty="0" smtClean="0">
                <a:solidFill>
                  <a:schemeClr val="tx2">
                    <a:lumMod val="75000"/>
                  </a:schemeClr>
                </a:solidFill>
              </a:rPr>
              <a:t>.</a:t>
            </a:r>
            <a:endParaRPr lang="tr-TR" sz="1400" b="1" dirty="0">
              <a:solidFill>
                <a:schemeClr val="tx2">
                  <a:lumMod val="75000"/>
                </a:schemeClr>
              </a:solidFill>
            </a:endParaRPr>
          </a:p>
        </p:txBody>
      </p:sp>
      <p:sp>
        <p:nvSpPr>
          <p:cNvPr id="2" name="Dikdörtgen 1"/>
          <p:cNvSpPr/>
          <p:nvPr/>
        </p:nvSpPr>
        <p:spPr>
          <a:xfrm>
            <a:off x="1763688" y="211382"/>
            <a:ext cx="6840760" cy="523220"/>
          </a:xfrm>
          <a:prstGeom prst="rect">
            <a:avLst/>
          </a:prstGeom>
        </p:spPr>
        <p:txBody>
          <a:bodyPr wrap="square">
            <a:spAutoFit/>
          </a:bodyPr>
          <a:lstStyle/>
          <a:p>
            <a:pPr algn="ctr"/>
            <a:r>
              <a:rPr lang="tr-TR" sz="1400" b="1" spc="300" dirty="0">
                <a:solidFill>
                  <a:schemeClr val="accent5">
                    <a:lumMod val="75000"/>
                  </a:schemeClr>
                </a:solidFill>
                <a:latin typeface="Bookman Old Style" panose="02050604050505020204" pitchFamily="18" charset="0"/>
              </a:rPr>
              <a:t>GÖRSEL ÖĞRENME STİLİNE SAHİP </a:t>
            </a:r>
            <a:endParaRPr lang="tr-TR" sz="1400" b="1" spc="300" dirty="0" smtClean="0">
              <a:solidFill>
                <a:schemeClr val="accent5">
                  <a:lumMod val="75000"/>
                </a:schemeClr>
              </a:solidFill>
              <a:latin typeface="Bookman Old Style" panose="02050604050505020204" pitchFamily="18" charset="0"/>
            </a:endParaRPr>
          </a:p>
          <a:p>
            <a:pPr algn="ctr"/>
            <a:r>
              <a:rPr lang="tr-TR" sz="1400" b="1" spc="300" dirty="0" smtClean="0">
                <a:solidFill>
                  <a:schemeClr val="accent5">
                    <a:lumMod val="75000"/>
                  </a:schemeClr>
                </a:solidFill>
                <a:latin typeface="Bookman Old Style" panose="02050604050505020204" pitchFamily="18" charset="0"/>
              </a:rPr>
              <a:t>ÇOCUKLARA </a:t>
            </a:r>
            <a:r>
              <a:rPr lang="tr-TR" sz="1400" b="1" spc="300" dirty="0">
                <a:solidFill>
                  <a:schemeClr val="accent5">
                    <a:lumMod val="75000"/>
                  </a:schemeClr>
                </a:solidFill>
                <a:latin typeface="Bookman Old Style" panose="02050604050505020204" pitchFamily="18" charset="0"/>
              </a:rPr>
              <a:t>NASIL DAVRANMALI?</a:t>
            </a:r>
          </a:p>
        </p:txBody>
      </p:sp>
    </p:spTree>
    <p:extLst>
      <p:ext uri="{BB962C8B-B14F-4D97-AF65-F5344CB8AC3E}">
        <p14:creationId xmlns:p14="http://schemas.microsoft.com/office/powerpoint/2010/main" val="3149048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us\Desktop\ÖĞRENME STİLLERİ\56de913d1dc524552a8b4580.jpg"/>
          <p:cNvPicPr>
            <a:picLocks noChangeAspect="1" noChangeArrowheads="1"/>
          </p:cNvPicPr>
          <p:nvPr/>
        </p:nvPicPr>
        <p:blipFill rotWithShape="1">
          <a:blip r:embed="rId2">
            <a:extLst>
              <a:ext uri="{28A0092B-C50C-407E-A947-70E740481C1C}">
                <a14:useLocalDpi xmlns:a14="http://schemas.microsoft.com/office/drawing/2010/main" val="0"/>
              </a:ext>
            </a:extLst>
          </a:blip>
          <a:srcRect l="8909" r="56546" b="46818"/>
          <a:stretch/>
        </p:blipFill>
        <p:spPr bwMode="auto">
          <a:xfrm>
            <a:off x="1547664" y="10375"/>
            <a:ext cx="1362354" cy="1258385"/>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2987824" y="467054"/>
            <a:ext cx="3168352" cy="523220"/>
          </a:xfrm>
          <a:prstGeom prst="rect">
            <a:avLst/>
          </a:prstGeom>
          <a:solidFill>
            <a:schemeClr val="accent5">
              <a:lumMod val="60000"/>
              <a:lumOff val="40000"/>
            </a:schemeClr>
          </a:solidFill>
        </p:spPr>
        <p:txBody>
          <a:bodyPr wrap="square" rtlCol="0" anchor="ctr">
            <a:spAutoFit/>
          </a:bodyPr>
          <a:lstStyle/>
          <a:p>
            <a:pPr algn="ctr"/>
            <a:r>
              <a:rPr lang="tr-TR" sz="2800" b="1" dirty="0" smtClean="0">
                <a:solidFill>
                  <a:schemeClr val="bg1">
                    <a:lumMod val="95000"/>
                  </a:schemeClr>
                </a:solidFill>
              </a:rPr>
              <a:t>İşitsel Öğreniciler</a:t>
            </a:r>
            <a:endParaRPr lang="tr-TR" sz="2800" b="1" dirty="0">
              <a:solidFill>
                <a:schemeClr val="bg1">
                  <a:lumMod val="95000"/>
                </a:schemeClr>
              </a:solidFill>
            </a:endParaRPr>
          </a:p>
        </p:txBody>
      </p:sp>
      <p:pic>
        <p:nvPicPr>
          <p:cNvPr id="6" name="Picture 2" descr="C:\Users\Asus\Desktop\ÖĞRENME STİLLERİ\56de913d1dc524552a8b4580.jpg"/>
          <p:cNvPicPr>
            <a:picLocks noChangeAspect="1" noChangeArrowheads="1"/>
          </p:cNvPicPr>
          <p:nvPr/>
        </p:nvPicPr>
        <p:blipFill rotWithShape="1">
          <a:blip r:embed="rId2">
            <a:extLst>
              <a:ext uri="{28A0092B-C50C-407E-A947-70E740481C1C}">
                <a14:useLocalDpi xmlns:a14="http://schemas.microsoft.com/office/drawing/2010/main" val="0"/>
              </a:ext>
            </a:extLst>
          </a:blip>
          <a:srcRect l="8909" r="56546" b="46818"/>
          <a:stretch/>
        </p:blipFill>
        <p:spPr bwMode="auto">
          <a:xfrm flipH="1">
            <a:off x="5945950" y="44624"/>
            <a:ext cx="1362354" cy="12583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C:\Users\Asus\Desktop\ÖĞRENME STİLLERİ\big_paper.png"/>
          <p:cNvPicPr>
            <a:picLocks noChangeAspect="1" noChangeArrowheads="1"/>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5400000">
            <a:off x="3579821" y="1076166"/>
            <a:ext cx="5476236" cy="5710151"/>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7"/>
          <p:cNvSpPr/>
          <p:nvPr/>
        </p:nvSpPr>
        <p:spPr>
          <a:xfrm rot="21283042">
            <a:off x="4257414" y="1734587"/>
            <a:ext cx="4297323" cy="43140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Dikdörtgen 4"/>
          <p:cNvSpPr/>
          <p:nvPr/>
        </p:nvSpPr>
        <p:spPr>
          <a:xfrm>
            <a:off x="21410" y="1836688"/>
            <a:ext cx="3902518" cy="4616648"/>
          </a:xfrm>
          <a:prstGeom prst="rect">
            <a:avLst/>
          </a:prstGeom>
        </p:spPr>
        <p:txBody>
          <a:bodyPr wrap="square">
            <a:spAutoFit/>
          </a:bodyPr>
          <a:lstStyle/>
          <a:p>
            <a:pPr marL="285750" indent="-285750">
              <a:lnSpc>
                <a:spcPct val="150000"/>
              </a:lnSpc>
              <a:buSzPct val="90000"/>
              <a:buFont typeface="Wingdings" panose="05000000000000000000" pitchFamily="2" charset="2"/>
              <a:buChar char="ü"/>
            </a:pPr>
            <a:r>
              <a:rPr lang="tr-TR" sz="1400" b="1" dirty="0">
                <a:latin typeface="Times New Roman" panose="02020603050405020304" pitchFamily="18" charset="0"/>
                <a:cs typeface="Times New Roman" panose="02020603050405020304" pitchFamily="18" charset="0"/>
              </a:rPr>
              <a:t>İşittiklerini hatırlarlar</a:t>
            </a:r>
            <a:r>
              <a:rPr lang="tr-TR" sz="1400" b="1" dirty="0" smtClean="0">
                <a:latin typeface="Times New Roman" panose="02020603050405020304" pitchFamily="18" charset="0"/>
                <a:cs typeface="Times New Roman" panose="02020603050405020304" pitchFamily="18" charset="0"/>
              </a:rPr>
              <a:t>.</a:t>
            </a:r>
          </a:p>
          <a:p>
            <a:pPr marL="285750" indent="-285750">
              <a:lnSpc>
                <a:spcPct val="150000"/>
              </a:lnSpc>
              <a:buSzPct val="90000"/>
              <a:buFont typeface="Wingdings" panose="05000000000000000000" pitchFamily="2" charset="2"/>
              <a:buChar char="ü"/>
            </a:pPr>
            <a:r>
              <a:rPr lang="tr-TR" sz="1400" b="1" dirty="0">
                <a:latin typeface="Times New Roman" panose="02020603050405020304" pitchFamily="18" charset="0"/>
                <a:cs typeface="Times New Roman" panose="02020603050405020304" pitchFamily="18" charset="0"/>
              </a:rPr>
              <a:t>Uzun anlatımlarda bile anlatılanların içerisinde kaybolmazlar</a:t>
            </a:r>
            <a:r>
              <a:rPr lang="tr-TR" sz="1400" b="1" dirty="0" smtClean="0">
                <a:latin typeface="Times New Roman" panose="02020603050405020304" pitchFamily="18" charset="0"/>
                <a:cs typeface="Times New Roman" panose="02020603050405020304" pitchFamily="18" charset="0"/>
              </a:rPr>
              <a:t>.</a:t>
            </a:r>
          </a:p>
          <a:p>
            <a:pPr marL="285750" indent="-285750">
              <a:lnSpc>
                <a:spcPct val="150000"/>
              </a:lnSpc>
              <a:buSzPct val="90000"/>
              <a:buFont typeface="Wingdings" panose="05000000000000000000" pitchFamily="2" charset="2"/>
              <a:buChar char="ü"/>
            </a:pPr>
            <a:r>
              <a:rPr lang="tr-TR" sz="1400" b="1" dirty="0" smtClean="0">
                <a:latin typeface="Times New Roman" panose="02020603050405020304" pitchFamily="18" charset="0"/>
                <a:cs typeface="Times New Roman" panose="02020603050405020304" pitchFamily="18" charset="0"/>
              </a:rPr>
              <a:t>Dinlediklerini </a:t>
            </a:r>
            <a:r>
              <a:rPr lang="tr-TR" sz="1400" b="1" dirty="0">
                <a:latin typeface="Times New Roman" panose="02020603050405020304" pitchFamily="18" charset="0"/>
                <a:cs typeface="Times New Roman" panose="02020603050405020304" pitchFamily="18" charset="0"/>
              </a:rPr>
              <a:t>hatırlarlar</a:t>
            </a:r>
            <a:r>
              <a:rPr lang="tr-TR" sz="1400" b="1" dirty="0" smtClean="0">
                <a:latin typeface="Times New Roman" panose="02020603050405020304" pitchFamily="18" charset="0"/>
                <a:cs typeface="Times New Roman" panose="02020603050405020304" pitchFamily="18" charset="0"/>
              </a:rPr>
              <a:t>.</a:t>
            </a:r>
          </a:p>
          <a:p>
            <a:pPr marL="285750" indent="-285750">
              <a:lnSpc>
                <a:spcPct val="150000"/>
              </a:lnSpc>
              <a:buSzPct val="90000"/>
              <a:buFont typeface="Wingdings" panose="05000000000000000000" pitchFamily="2" charset="2"/>
              <a:buChar char="ü"/>
            </a:pPr>
            <a:r>
              <a:rPr lang="tr-TR" sz="1400" b="1" dirty="0" smtClean="0">
                <a:latin typeface="Times New Roman" panose="02020603050405020304" pitchFamily="18" charset="0"/>
                <a:cs typeface="Times New Roman" panose="02020603050405020304" pitchFamily="18" charset="0"/>
              </a:rPr>
              <a:t>Okumaktansa dinlemeyi tercih ederler.</a:t>
            </a:r>
          </a:p>
          <a:p>
            <a:pPr marL="285750" indent="-285750">
              <a:lnSpc>
                <a:spcPct val="150000"/>
              </a:lnSpc>
              <a:buSzPct val="90000"/>
              <a:buFont typeface="Wingdings" panose="05000000000000000000" pitchFamily="2" charset="2"/>
              <a:buChar char="ü"/>
            </a:pPr>
            <a:r>
              <a:rPr lang="tr-TR" sz="1400" b="1" dirty="0" smtClean="0">
                <a:latin typeface="Times New Roman" panose="02020603050405020304" pitchFamily="18" charset="0"/>
                <a:cs typeface="Times New Roman" panose="02020603050405020304" pitchFamily="18" charset="0"/>
              </a:rPr>
              <a:t>Bir bilgiyi hatırlamak istediklerinde genelde o bilgiyle ilgili yaptıkları sesli tekrarları hatırlamaya çalışırlar.</a:t>
            </a:r>
          </a:p>
          <a:p>
            <a:pPr marL="285750" indent="-285750">
              <a:lnSpc>
                <a:spcPct val="150000"/>
              </a:lnSpc>
              <a:buSzPct val="90000"/>
              <a:buFont typeface="Wingdings" panose="05000000000000000000" pitchFamily="2" charset="2"/>
              <a:buChar char="ü"/>
            </a:pPr>
            <a:r>
              <a:rPr lang="tr-TR" sz="1400" b="1" dirty="0" smtClean="0">
                <a:latin typeface="Times New Roman" panose="02020603050405020304" pitchFamily="18" charset="0"/>
                <a:cs typeface="Times New Roman" panose="02020603050405020304" pitchFamily="18" charset="0"/>
              </a:rPr>
              <a:t>İşitseller, küçük </a:t>
            </a:r>
            <a:r>
              <a:rPr lang="tr-TR" sz="1400" b="1" dirty="0">
                <a:latin typeface="Times New Roman" panose="02020603050405020304" pitchFamily="18" charset="0"/>
                <a:cs typeface="Times New Roman" panose="02020603050405020304" pitchFamily="18" charset="0"/>
              </a:rPr>
              <a:t>yaşlarda kendi kendilerine konuşurlar. Ses ve müziğe duyarlıdırlar</a:t>
            </a:r>
            <a:r>
              <a:rPr lang="tr-TR" sz="1400" b="1" dirty="0" smtClean="0">
                <a:latin typeface="Times New Roman" panose="02020603050405020304" pitchFamily="18" charset="0"/>
                <a:cs typeface="Times New Roman" panose="02020603050405020304" pitchFamily="18" charset="0"/>
              </a:rPr>
              <a:t>.</a:t>
            </a:r>
          </a:p>
          <a:p>
            <a:pPr marL="285750" indent="-285750">
              <a:lnSpc>
                <a:spcPct val="150000"/>
              </a:lnSpc>
              <a:buSzPct val="90000"/>
              <a:buFont typeface="Wingdings" panose="05000000000000000000" pitchFamily="2" charset="2"/>
              <a:buChar char="ü"/>
            </a:pPr>
            <a:r>
              <a:rPr lang="tr-TR" sz="1400" b="1" dirty="0" smtClean="0">
                <a:latin typeface="Times New Roman" panose="02020603050405020304" pitchFamily="18" charset="0"/>
                <a:cs typeface="Times New Roman" panose="02020603050405020304" pitchFamily="18" charset="0"/>
              </a:rPr>
              <a:t> </a:t>
            </a:r>
            <a:r>
              <a:rPr lang="tr-TR" sz="1400" b="1" dirty="0">
                <a:latin typeface="Times New Roman" panose="02020603050405020304" pitchFamily="18" charset="0"/>
                <a:cs typeface="Times New Roman" panose="02020603050405020304" pitchFamily="18" charset="0"/>
              </a:rPr>
              <a:t>Sohbet </a:t>
            </a:r>
            <a:r>
              <a:rPr lang="tr-TR" sz="1400" b="1" dirty="0" smtClean="0">
                <a:latin typeface="Times New Roman" panose="02020603050405020304" pitchFamily="18" charset="0"/>
                <a:cs typeface="Times New Roman" panose="02020603050405020304" pitchFamily="18" charset="0"/>
              </a:rPr>
              <a:t>etmeyi, birileri </a:t>
            </a:r>
            <a:r>
              <a:rPr lang="tr-TR" sz="1400" b="1" dirty="0">
                <a:latin typeface="Times New Roman" panose="02020603050405020304" pitchFamily="18" charset="0"/>
                <a:cs typeface="Times New Roman" panose="02020603050405020304" pitchFamily="18" charset="0"/>
              </a:rPr>
              <a:t>ile çalışmayı </a:t>
            </a:r>
            <a:r>
              <a:rPr lang="tr-TR" sz="1400" b="1" dirty="0" smtClean="0">
                <a:latin typeface="Times New Roman" panose="02020603050405020304" pitchFamily="18" charset="0"/>
                <a:cs typeface="Times New Roman" panose="02020603050405020304" pitchFamily="18" charset="0"/>
              </a:rPr>
              <a:t>severler.</a:t>
            </a:r>
          </a:p>
          <a:p>
            <a:pPr marL="285750" indent="-285750">
              <a:lnSpc>
                <a:spcPct val="150000"/>
              </a:lnSpc>
              <a:buSzPct val="90000"/>
              <a:buFont typeface="Wingdings" panose="05000000000000000000" pitchFamily="2" charset="2"/>
              <a:buChar char="ü"/>
            </a:pPr>
            <a:r>
              <a:rPr lang="tr-TR" sz="1400" b="1" dirty="0" smtClean="0">
                <a:latin typeface="Times New Roman" panose="02020603050405020304" pitchFamily="18" charset="0"/>
                <a:cs typeface="Times New Roman" panose="02020603050405020304" pitchFamily="18" charset="0"/>
              </a:rPr>
              <a:t> Genellikle </a:t>
            </a:r>
            <a:r>
              <a:rPr lang="tr-TR" sz="1400" b="1" dirty="0">
                <a:latin typeface="Times New Roman" panose="02020603050405020304" pitchFamily="18" charset="0"/>
                <a:cs typeface="Times New Roman" panose="02020603050405020304" pitchFamily="18" charset="0"/>
              </a:rPr>
              <a:t>ahenkli ve güzel konuşurlar</a:t>
            </a:r>
            <a:r>
              <a:rPr lang="tr-TR" sz="1400" b="1" dirty="0" smtClean="0">
                <a:latin typeface="Times New Roman" panose="02020603050405020304" pitchFamily="18" charset="0"/>
                <a:cs typeface="Times New Roman" panose="02020603050405020304" pitchFamily="18" charset="0"/>
              </a:rPr>
              <a:t>.</a:t>
            </a:r>
          </a:p>
          <a:p>
            <a:pPr marL="285750" indent="-285750">
              <a:lnSpc>
                <a:spcPct val="150000"/>
              </a:lnSpc>
              <a:buSzPct val="90000"/>
              <a:buFont typeface="Wingdings" panose="05000000000000000000" pitchFamily="2" charset="2"/>
              <a:buChar char="ü"/>
            </a:pPr>
            <a:r>
              <a:rPr lang="tr-TR" sz="1400" b="1" dirty="0" smtClean="0">
                <a:latin typeface="Times New Roman" panose="02020603050405020304" pitchFamily="18" charset="0"/>
                <a:cs typeface="Times New Roman" panose="02020603050405020304" pitchFamily="18" charset="0"/>
              </a:rPr>
              <a:t> </a:t>
            </a:r>
            <a:r>
              <a:rPr lang="tr-TR" sz="1400" b="1" dirty="0">
                <a:latin typeface="Times New Roman" panose="02020603050405020304" pitchFamily="18" charset="0"/>
                <a:cs typeface="Times New Roman" panose="02020603050405020304" pitchFamily="18" charset="0"/>
              </a:rPr>
              <a:t>Yabancı dil </a:t>
            </a:r>
            <a:r>
              <a:rPr lang="tr-TR" sz="1400" b="1" dirty="0" smtClean="0">
                <a:latin typeface="Times New Roman" panose="02020603050405020304" pitchFamily="18" charset="0"/>
                <a:cs typeface="Times New Roman" panose="02020603050405020304" pitchFamily="18" charset="0"/>
              </a:rPr>
              <a:t>öğreniminde, konuşma ve</a:t>
            </a:r>
          </a:p>
          <a:p>
            <a:pPr>
              <a:lnSpc>
                <a:spcPct val="150000"/>
              </a:lnSpc>
              <a:buSzPct val="90000"/>
            </a:pPr>
            <a:r>
              <a:rPr lang="tr-TR" sz="1400" b="1" dirty="0" smtClean="0">
                <a:latin typeface="Times New Roman" panose="02020603050405020304" pitchFamily="18" charset="0"/>
                <a:cs typeface="Times New Roman" panose="02020603050405020304" pitchFamily="18" charset="0"/>
              </a:rPr>
              <a:t>       dinleme </a:t>
            </a:r>
            <a:r>
              <a:rPr lang="tr-TR" sz="1400" b="1" dirty="0">
                <a:latin typeface="Times New Roman" panose="02020603050405020304" pitchFamily="18" charset="0"/>
                <a:cs typeface="Times New Roman" panose="02020603050405020304" pitchFamily="18" charset="0"/>
              </a:rPr>
              <a:t>becerilerinde başarılıdırlar.</a:t>
            </a:r>
          </a:p>
        </p:txBody>
      </p:sp>
      <p:sp>
        <p:nvSpPr>
          <p:cNvPr id="9" name="Metin kutusu 8"/>
          <p:cNvSpPr txBox="1"/>
          <p:nvPr/>
        </p:nvSpPr>
        <p:spPr>
          <a:xfrm>
            <a:off x="4427984" y="2348880"/>
            <a:ext cx="3984166" cy="2850011"/>
          </a:xfrm>
          <a:prstGeom prst="rect">
            <a:avLst/>
          </a:prstGeom>
          <a:noFill/>
        </p:spPr>
        <p:txBody>
          <a:bodyPr wrap="square" rtlCol="0">
            <a:spAutoFit/>
          </a:bodyPr>
          <a:lstStyle/>
          <a:p>
            <a:pPr marL="171450" indent="-171450">
              <a:lnSpc>
                <a:spcPct val="150000"/>
              </a:lnSpc>
              <a:buFont typeface="Wingdings" panose="05000000000000000000" pitchFamily="2" charset="2"/>
              <a:buChar char="ü"/>
            </a:pPr>
            <a:r>
              <a:rPr lang="tr-TR" sz="1400" b="1" dirty="0" smtClean="0">
                <a:solidFill>
                  <a:schemeClr val="accent1">
                    <a:lumMod val="75000"/>
                  </a:schemeClr>
                </a:solidFill>
              </a:rPr>
              <a:t>Yazarken sıklıkla noktalama ve dil bilgisi hataları yapabilirler</a:t>
            </a:r>
          </a:p>
          <a:p>
            <a:pPr marL="171450" indent="-171450">
              <a:lnSpc>
                <a:spcPct val="150000"/>
              </a:lnSpc>
              <a:buFont typeface="Wingdings" panose="05000000000000000000" pitchFamily="2" charset="2"/>
              <a:buChar char="ü"/>
            </a:pPr>
            <a:r>
              <a:rPr lang="tr-TR" sz="1400" b="1" dirty="0">
                <a:solidFill>
                  <a:schemeClr val="accent1">
                    <a:lumMod val="75000"/>
                  </a:schemeClr>
                </a:solidFill>
              </a:rPr>
              <a:t>Gözle okuma esnasında hiçbir şey anlamayabilir.</a:t>
            </a:r>
          </a:p>
          <a:p>
            <a:pPr marL="171450" lvl="0" indent="-171450" fontAlgn="base">
              <a:lnSpc>
                <a:spcPct val="150000"/>
              </a:lnSpc>
              <a:spcBef>
                <a:spcPct val="20000"/>
              </a:spcBef>
              <a:spcAft>
                <a:spcPct val="0"/>
              </a:spcAft>
              <a:buFont typeface="Wingdings" panose="05000000000000000000" pitchFamily="2" charset="2"/>
              <a:buChar char="ü"/>
            </a:pPr>
            <a:r>
              <a:rPr lang="tr-TR" sz="1400" b="1" dirty="0">
                <a:solidFill>
                  <a:schemeClr val="accent1">
                    <a:lumMod val="75000"/>
                  </a:schemeClr>
                </a:solidFill>
              </a:rPr>
              <a:t>Gürültüden rahatsız olurlar.</a:t>
            </a:r>
          </a:p>
          <a:p>
            <a:pPr marL="171450" lvl="0" indent="-171450" fontAlgn="base">
              <a:lnSpc>
                <a:spcPct val="150000"/>
              </a:lnSpc>
              <a:spcBef>
                <a:spcPct val="20000"/>
              </a:spcBef>
              <a:spcAft>
                <a:spcPct val="0"/>
              </a:spcAft>
              <a:buFont typeface="Wingdings" panose="05000000000000000000" pitchFamily="2" charset="2"/>
              <a:buChar char="ü"/>
            </a:pPr>
            <a:r>
              <a:rPr lang="tr-TR" sz="1400" b="1" dirty="0">
                <a:solidFill>
                  <a:schemeClr val="accent1">
                    <a:lumMod val="75000"/>
                  </a:schemeClr>
                </a:solidFill>
              </a:rPr>
              <a:t>Gürültülü ortamlarda konsantre </a:t>
            </a:r>
            <a:r>
              <a:rPr lang="tr-TR" sz="1400" b="1" dirty="0" smtClean="0">
                <a:solidFill>
                  <a:schemeClr val="accent1">
                    <a:lumMod val="75000"/>
                  </a:schemeClr>
                </a:solidFill>
              </a:rPr>
              <a:t>olamazlar</a:t>
            </a:r>
          </a:p>
          <a:p>
            <a:pPr marL="171450" lvl="0" indent="-171450" fontAlgn="base">
              <a:lnSpc>
                <a:spcPct val="150000"/>
              </a:lnSpc>
              <a:spcBef>
                <a:spcPct val="20000"/>
              </a:spcBef>
              <a:spcAft>
                <a:spcPct val="0"/>
              </a:spcAft>
              <a:buFont typeface="Wingdings" panose="05000000000000000000" pitchFamily="2" charset="2"/>
              <a:buChar char="ü"/>
            </a:pPr>
            <a:r>
              <a:rPr lang="tr-TR" sz="1400" b="1" dirty="0">
                <a:solidFill>
                  <a:schemeClr val="accent1">
                    <a:lumMod val="75000"/>
                  </a:schemeClr>
                </a:solidFill>
              </a:rPr>
              <a:t>Bilgilerin yazılı olarak sunulması bazen anlamalarını zorlaştırabilir</a:t>
            </a:r>
            <a:r>
              <a:rPr lang="tr-TR" sz="1400" b="1" dirty="0" smtClean="0">
                <a:solidFill>
                  <a:schemeClr val="accent1">
                    <a:lumMod val="75000"/>
                  </a:schemeClr>
                </a:solidFill>
              </a:rPr>
              <a:t>.</a:t>
            </a:r>
          </a:p>
          <a:p>
            <a:pPr marL="171450" lvl="0" indent="-171450" fontAlgn="base">
              <a:lnSpc>
                <a:spcPct val="150000"/>
              </a:lnSpc>
              <a:spcBef>
                <a:spcPct val="20000"/>
              </a:spcBef>
              <a:spcAft>
                <a:spcPct val="0"/>
              </a:spcAft>
              <a:buFont typeface="Wingdings" panose="05000000000000000000" pitchFamily="2" charset="2"/>
              <a:buChar char="ü"/>
            </a:pPr>
            <a:r>
              <a:rPr lang="tr-TR" sz="1400" b="1" dirty="0" smtClean="0">
                <a:solidFill>
                  <a:schemeClr val="accent1">
                    <a:lumMod val="75000"/>
                  </a:schemeClr>
                </a:solidFill>
              </a:rPr>
              <a:t>Yüzleri </a:t>
            </a:r>
            <a:r>
              <a:rPr lang="tr-TR" sz="1400" b="1" dirty="0">
                <a:solidFill>
                  <a:schemeClr val="accent1">
                    <a:lumMod val="75000"/>
                  </a:schemeClr>
                </a:solidFill>
              </a:rPr>
              <a:t>hatırlamakta </a:t>
            </a:r>
            <a:r>
              <a:rPr lang="tr-TR" sz="1400" b="1" dirty="0" smtClean="0">
                <a:solidFill>
                  <a:schemeClr val="accent1">
                    <a:lumMod val="75000"/>
                  </a:schemeClr>
                </a:solidFill>
              </a:rPr>
              <a:t>zorlanırlar.</a:t>
            </a:r>
            <a:endParaRPr lang="tr-TR" sz="1400" b="1" dirty="0">
              <a:solidFill>
                <a:schemeClr val="accent1">
                  <a:lumMod val="75000"/>
                </a:schemeClr>
              </a:solidFill>
            </a:endParaRPr>
          </a:p>
        </p:txBody>
      </p:sp>
      <p:sp>
        <p:nvSpPr>
          <p:cNvPr id="11" name="Metin kutusu 10"/>
          <p:cNvSpPr txBox="1"/>
          <p:nvPr/>
        </p:nvSpPr>
        <p:spPr>
          <a:xfrm>
            <a:off x="107504" y="1475492"/>
            <a:ext cx="3067327" cy="369332"/>
          </a:xfrm>
          <a:prstGeom prst="rect">
            <a:avLst/>
          </a:prstGeom>
          <a:noFill/>
        </p:spPr>
        <p:txBody>
          <a:bodyPr wrap="square" rtlCol="0">
            <a:spAutoFit/>
          </a:bodyPr>
          <a:lstStyle/>
          <a:p>
            <a:r>
              <a:rPr lang="tr-TR" b="1" dirty="0" smtClean="0">
                <a:solidFill>
                  <a:schemeClr val="accent5">
                    <a:lumMod val="75000"/>
                  </a:schemeClr>
                </a:solidFill>
              </a:rPr>
              <a:t>İşitsel Öğrenicilerin Özellikleri</a:t>
            </a:r>
            <a:endParaRPr lang="tr-TR" b="1" dirty="0">
              <a:solidFill>
                <a:schemeClr val="accent5">
                  <a:lumMod val="75000"/>
                </a:schemeClr>
              </a:solidFill>
            </a:endParaRPr>
          </a:p>
        </p:txBody>
      </p:sp>
      <p:sp>
        <p:nvSpPr>
          <p:cNvPr id="14" name="Dikdörtgen 13"/>
          <p:cNvSpPr/>
          <p:nvPr/>
        </p:nvSpPr>
        <p:spPr>
          <a:xfrm>
            <a:off x="4986485" y="1861073"/>
            <a:ext cx="2294667" cy="464871"/>
          </a:xfrm>
          <a:prstGeom prst="rect">
            <a:avLst/>
          </a:prstGeom>
        </p:spPr>
        <p:txBody>
          <a:bodyPr wrap="none">
            <a:spAutoFit/>
          </a:bodyPr>
          <a:lstStyle/>
          <a:p>
            <a:pPr>
              <a:lnSpc>
                <a:spcPct val="150000"/>
              </a:lnSpc>
            </a:pPr>
            <a:r>
              <a:rPr lang="tr-TR" b="1" spc="300" dirty="0">
                <a:solidFill>
                  <a:schemeClr val="accent1">
                    <a:lumMod val="75000"/>
                  </a:schemeClr>
                </a:solidFill>
              </a:rPr>
              <a:t>Zayıf Özellikleri</a:t>
            </a:r>
          </a:p>
        </p:txBody>
      </p:sp>
    </p:spTree>
    <p:extLst>
      <p:ext uri="{BB962C8B-B14F-4D97-AF65-F5344CB8AC3E}">
        <p14:creationId xmlns:p14="http://schemas.microsoft.com/office/powerpoint/2010/main" val="1609846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nota png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292898"/>
            <a:ext cx="8532440" cy="2592485"/>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36512" y="109076"/>
            <a:ext cx="9101046" cy="4832092"/>
          </a:xfrm>
          <a:prstGeom prst="rect">
            <a:avLst/>
          </a:prstGeom>
          <a:noFill/>
        </p:spPr>
        <p:txBody>
          <a:bodyPr wrap="square" lIns="720000">
            <a:spAutoFit/>
          </a:bodyPr>
          <a:lstStyle/>
          <a:p>
            <a:pPr>
              <a:lnSpc>
                <a:spcPct val="200000"/>
              </a:lnSpc>
            </a:pPr>
            <a:endParaRPr lang="tr-TR" sz="1400" b="1" dirty="0" smtClean="0">
              <a:solidFill>
                <a:schemeClr val="accent1">
                  <a:lumMod val="75000"/>
                </a:schemeClr>
              </a:solidFill>
              <a:latin typeface="Times New Roman" panose="02020603050405020304" pitchFamily="18" charset="0"/>
              <a:cs typeface="Times New Roman" panose="02020603050405020304" pitchFamily="18" charset="0"/>
            </a:endParaRPr>
          </a:p>
          <a:p>
            <a:pPr>
              <a:lnSpc>
                <a:spcPct val="200000"/>
              </a:lnSpc>
            </a:pPr>
            <a:r>
              <a:rPr lang="tr-TR" sz="1400" b="1" dirty="0" smtClean="0">
                <a:solidFill>
                  <a:schemeClr val="accent1">
                    <a:lumMod val="75000"/>
                  </a:schemeClr>
                </a:solidFill>
                <a:latin typeface="Times New Roman" panose="02020603050405020304" pitchFamily="18" charset="0"/>
                <a:cs typeface="Times New Roman" panose="02020603050405020304" pitchFamily="18" charset="0"/>
              </a:rPr>
              <a:t>Bir </a:t>
            </a:r>
            <a:r>
              <a:rPr lang="tr-TR" sz="1400" b="1" dirty="0">
                <a:solidFill>
                  <a:schemeClr val="accent1">
                    <a:lumMod val="75000"/>
                  </a:schemeClr>
                </a:solidFill>
                <a:latin typeface="Times New Roman" panose="02020603050405020304" pitchFamily="18" charset="0"/>
                <a:cs typeface="Times New Roman" panose="02020603050405020304" pitchFamily="18" charset="0"/>
              </a:rPr>
              <a:t>çalışma grubu oluşturulmalı veya </a:t>
            </a:r>
            <a:r>
              <a:rPr lang="tr-TR" sz="1400" b="1" u="sng" dirty="0">
                <a:solidFill>
                  <a:schemeClr val="accent1">
                    <a:lumMod val="75000"/>
                  </a:schemeClr>
                </a:solidFill>
                <a:latin typeface="Times New Roman" panose="02020603050405020304" pitchFamily="18" charset="0"/>
                <a:cs typeface="Times New Roman" panose="02020603050405020304" pitchFamily="18" charset="0"/>
              </a:rPr>
              <a:t>çalışma arkadaşı </a:t>
            </a:r>
            <a:r>
              <a:rPr lang="tr-TR" sz="1400" b="1" dirty="0" smtClean="0">
                <a:solidFill>
                  <a:schemeClr val="accent1">
                    <a:lumMod val="75000"/>
                  </a:schemeClr>
                </a:solidFill>
                <a:latin typeface="Times New Roman" panose="02020603050405020304" pitchFamily="18" charset="0"/>
                <a:cs typeface="Times New Roman" panose="02020603050405020304" pitchFamily="18" charset="0"/>
              </a:rPr>
              <a:t>olmalıdır.</a:t>
            </a:r>
          </a:p>
          <a:p>
            <a:pPr>
              <a:lnSpc>
                <a:spcPct val="200000"/>
              </a:lnSpc>
            </a:pPr>
            <a:r>
              <a:rPr lang="tr-TR" sz="1400" b="1" dirty="0">
                <a:solidFill>
                  <a:schemeClr val="accent1">
                    <a:lumMod val="75000"/>
                  </a:schemeClr>
                </a:solidFill>
                <a:latin typeface="Times New Roman" panose="02020603050405020304" pitchFamily="18" charset="0"/>
                <a:cs typeface="Times New Roman" panose="02020603050405020304" pitchFamily="18" charset="0"/>
              </a:rPr>
              <a:t>Gözle okuma esnasında hiçbir şey anlamayabilirler. Bu nedenle en azından </a:t>
            </a:r>
            <a:r>
              <a:rPr lang="tr-TR" sz="1400" b="1" u="sng" dirty="0">
                <a:solidFill>
                  <a:schemeClr val="accent1">
                    <a:lumMod val="75000"/>
                  </a:schemeClr>
                </a:solidFill>
                <a:latin typeface="Times New Roman" panose="02020603050405020304" pitchFamily="18" charset="0"/>
                <a:cs typeface="Times New Roman" panose="02020603050405020304" pitchFamily="18" charset="0"/>
              </a:rPr>
              <a:t>kendi kulağının duyabileceği bir sesle okumalarına </a:t>
            </a:r>
            <a:r>
              <a:rPr lang="tr-TR" sz="1400" b="1" u="sng" dirty="0" smtClean="0">
                <a:solidFill>
                  <a:schemeClr val="accent1">
                    <a:lumMod val="75000"/>
                  </a:schemeClr>
                </a:solidFill>
                <a:latin typeface="Times New Roman" panose="02020603050405020304" pitchFamily="18" charset="0"/>
                <a:cs typeface="Times New Roman" panose="02020603050405020304" pitchFamily="18" charset="0"/>
              </a:rPr>
              <a:t>izin </a:t>
            </a:r>
            <a:r>
              <a:rPr lang="tr-TR" sz="1400" b="1" u="sng" dirty="0">
                <a:solidFill>
                  <a:schemeClr val="accent1">
                    <a:lumMod val="75000"/>
                  </a:schemeClr>
                </a:solidFill>
                <a:latin typeface="Times New Roman" panose="02020603050405020304" pitchFamily="18" charset="0"/>
                <a:cs typeface="Times New Roman" panose="02020603050405020304" pitchFamily="18" charset="0"/>
              </a:rPr>
              <a:t>verilmelidir</a:t>
            </a:r>
            <a:r>
              <a:rPr lang="tr-TR" sz="1400" b="1" u="sng" dirty="0" smtClean="0">
                <a:solidFill>
                  <a:schemeClr val="accent1">
                    <a:lumMod val="75000"/>
                  </a:schemeClr>
                </a:solidFill>
                <a:latin typeface="Times New Roman" panose="02020603050405020304" pitchFamily="18" charset="0"/>
                <a:cs typeface="Times New Roman" panose="02020603050405020304" pitchFamily="18" charset="0"/>
              </a:rPr>
              <a:t>.</a:t>
            </a:r>
          </a:p>
          <a:p>
            <a:pPr>
              <a:lnSpc>
                <a:spcPct val="200000"/>
              </a:lnSpc>
            </a:pPr>
            <a:r>
              <a:rPr lang="tr-TR" sz="1400" b="1" dirty="0">
                <a:solidFill>
                  <a:schemeClr val="accent1">
                    <a:lumMod val="75000"/>
                  </a:schemeClr>
                </a:solidFill>
                <a:latin typeface="Times New Roman" panose="02020603050405020304" pitchFamily="18" charset="0"/>
                <a:cs typeface="Times New Roman" panose="02020603050405020304" pitchFamily="18" charset="0"/>
              </a:rPr>
              <a:t>Olay ve kavramları birinin anlatması ile daha iyi anlarlar</a:t>
            </a:r>
            <a:r>
              <a:rPr lang="tr-TR" sz="1400" b="1" dirty="0" smtClean="0">
                <a:solidFill>
                  <a:schemeClr val="accent1">
                    <a:lumMod val="75000"/>
                  </a:schemeClr>
                </a:solidFill>
                <a:latin typeface="Times New Roman" panose="02020603050405020304" pitchFamily="18" charset="0"/>
                <a:cs typeface="Times New Roman" panose="02020603050405020304" pitchFamily="18" charset="0"/>
              </a:rPr>
              <a:t>.</a:t>
            </a:r>
          </a:p>
          <a:p>
            <a:pPr>
              <a:lnSpc>
                <a:spcPct val="200000"/>
              </a:lnSpc>
            </a:pPr>
            <a:r>
              <a:rPr lang="tr-TR" sz="1400" b="1" u="sng" dirty="0">
                <a:solidFill>
                  <a:schemeClr val="accent1">
                    <a:lumMod val="75000"/>
                  </a:schemeClr>
                </a:solidFill>
                <a:latin typeface="Times New Roman" panose="02020603050405020304" pitchFamily="18" charset="0"/>
                <a:cs typeface="Times New Roman" panose="02020603050405020304" pitchFamily="18" charset="0"/>
              </a:rPr>
              <a:t>Öğrenilmesi gereken bilgiye dair komik bir şarkı/ melodi üretip yüksek sesle söyleyerek öğrenme sürecini hem stiline uygun hem de eğlenceli hale getirebilirler</a:t>
            </a:r>
            <a:r>
              <a:rPr lang="tr-TR" sz="1400" b="1" dirty="0" smtClean="0">
                <a:solidFill>
                  <a:schemeClr val="accent1">
                    <a:lumMod val="75000"/>
                  </a:schemeClr>
                </a:solidFill>
                <a:latin typeface="Times New Roman" panose="02020603050405020304" pitchFamily="18" charset="0"/>
                <a:cs typeface="Times New Roman" panose="02020603050405020304" pitchFamily="18" charset="0"/>
              </a:rPr>
              <a:t>.</a:t>
            </a:r>
          </a:p>
          <a:p>
            <a:pPr>
              <a:lnSpc>
                <a:spcPct val="200000"/>
              </a:lnSpc>
            </a:pPr>
            <a:r>
              <a:rPr lang="tr-TR" sz="1400" b="1" dirty="0" smtClean="0">
                <a:solidFill>
                  <a:schemeClr val="accent1">
                    <a:lumMod val="75000"/>
                  </a:schemeClr>
                </a:solidFill>
                <a:latin typeface="Times New Roman" panose="02020603050405020304" pitchFamily="18" charset="0"/>
                <a:cs typeface="Times New Roman" panose="02020603050405020304" pitchFamily="18" charset="0"/>
              </a:rPr>
              <a:t>Tarihleri</a:t>
            </a:r>
            <a:r>
              <a:rPr lang="tr-TR" sz="1400" b="1" dirty="0">
                <a:solidFill>
                  <a:schemeClr val="accent1">
                    <a:lumMod val="75000"/>
                  </a:schemeClr>
                </a:solidFill>
                <a:latin typeface="Times New Roman" panose="02020603050405020304" pitchFamily="18" charset="0"/>
                <a:cs typeface="Times New Roman" panose="02020603050405020304" pitchFamily="18" charset="0"/>
              </a:rPr>
              <a:t>, isimleri ve olguları kafiye (ses) benzerliği aracılığıyla öğrenip </a:t>
            </a:r>
            <a:r>
              <a:rPr lang="tr-TR" sz="1400" b="1" dirty="0" smtClean="0">
                <a:solidFill>
                  <a:schemeClr val="accent1">
                    <a:lumMod val="75000"/>
                  </a:schemeClr>
                </a:solidFill>
                <a:latin typeface="Times New Roman" panose="02020603050405020304" pitchFamily="18" charset="0"/>
                <a:cs typeface="Times New Roman" panose="02020603050405020304" pitchFamily="18" charset="0"/>
              </a:rPr>
              <a:t>hatırlayabilirler</a:t>
            </a:r>
            <a:r>
              <a:rPr lang="tr-TR" sz="1400" b="1" dirty="0">
                <a:solidFill>
                  <a:schemeClr val="accent1">
                    <a:lumMod val="75000"/>
                  </a:schemeClr>
                </a:solidFill>
                <a:latin typeface="Times New Roman" panose="02020603050405020304" pitchFamily="18" charset="0"/>
                <a:cs typeface="Times New Roman" panose="02020603050405020304" pitchFamily="18" charset="0"/>
              </a:rPr>
              <a:t>.</a:t>
            </a:r>
          </a:p>
          <a:p>
            <a:pPr>
              <a:lnSpc>
                <a:spcPct val="200000"/>
              </a:lnSpc>
            </a:pPr>
            <a:r>
              <a:rPr lang="tr-TR" sz="1400" b="1" dirty="0">
                <a:solidFill>
                  <a:schemeClr val="accent1">
                    <a:lumMod val="75000"/>
                  </a:schemeClr>
                </a:solidFill>
                <a:latin typeface="Times New Roman" panose="02020603050405020304" pitchFamily="18" charset="0"/>
                <a:cs typeface="Times New Roman" panose="02020603050405020304" pitchFamily="18" charset="0"/>
              </a:rPr>
              <a:t>Kukla , şiir ve sözel oyunlar aracılığıyla zevkli bir öğrenme süreci </a:t>
            </a:r>
            <a:r>
              <a:rPr lang="tr-TR" sz="1400" b="1" dirty="0" smtClean="0">
                <a:solidFill>
                  <a:schemeClr val="accent1">
                    <a:lumMod val="75000"/>
                  </a:schemeClr>
                </a:solidFill>
                <a:latin typeface="Times New Roman" panose="02020603050405020304" pitchFamily="18" charset="0"/>
                <a:cs typeface="Times New Roman" panose="02020603050405020304" pitchFamily="18" charset="0"/>
              </a:rPr>
              <a:t>yaşaması önerilir.</a:t>
            </a:r>
            <a:r>
              <a:rPr lang="tr-TR" sz="1400" b="1" dirty="0">
                <a:solidFill>
                  <a:schemeClr val="accent1">
                    <a:lumMod val="75000"/>
                  </a:schemeClr>
                </a:solidFill>
                <a:latin typeface="Times New Roman" panose="02020603050405020304" pitchFamily="18" charset="0"/>
                <a:cs typeface="Times New Roman" panose="02020603050405020304" pitchFamily="18" charset="0"/>
              </a:rPr>
              <a:t/>
            </a:r>
            <a:br>
              <a:rPr lang="tr-TR" sz="1400" b="1" dirty="0">
                <a:solidFill>
                  <a:schemeClr val="accent1">
                    <a:lumMod val="75000"/>
                  </a:schemeClr>
                </a:solidFill>
                <a:latin typeface="Times New Roman" panose="02020603050405020304" pitchFamily="18" charset="0"/>
                <a:cs typeface="Times New Roman" panose="02020603050405020304" pitchFamily="18" charset="0"/>
              </a:rPr>
            </a:br>
            <a:r>
              <a:rPr lang="tr-TR" sz="1400" b="1" u="sng" dirty="0" smtClean="0">
                <a:solidFill>
                  <a:schemeClr val="accent1">
                    <a:lumMod val="75000"/>
                  </a:schemeClr>
                </a:solidFill>
                <a:latin typeface="Times New Roman" panose="02020603050405020304" pitchFamily="18" charset="0"/>
                <a:cs typeface="Times New Roman" panose="02020603050405020304" pitchFamily="18" charset="0"/>
              </a:rPr>
              <a:t>Bilgisayar </a:t>
            </a:r>
            <a:r>
              <a:rPr lang="tr-TR" sz="1400" b="1" u="sng" dirty="0">
                <a:solidFill>
                  <a:schemeClr val="accent1">
                    <a:lumMod val="75000"/>
                  </a:schemeClr>
                </a:solidFill>
                <a:latin typeface="Times New Roman" panose="02020603050405020304" pitchFamily="18" charset="0"/>
                <a:cs typeface="Times New Roman" panose="02020603050405020304" pitchFamily="18" charset="0"/>
              </a:rPr>
              <a:t>ile ses kayıtları da yaparak çeşitli sunumlar hazırlamaları kolayca öğrenmelerine yardımcı </a:t>
            </a:r>
            <a:r>
              <a:rPr lang="tr-TR" sz="1400" b="1" u="sng" dirty="0" smtClean="0">
                <a:solidFill>
                  <a:schemeClr val="accent1">
                    <a:lumMod val="75000"/>
                  </a:schemeClr>
                </a:solidFill>
                <a:latin typeface="Times New Roman" panose="02020603050405020304" pitchFamily="18" charset="0"/>
                <a:cs typeface="Times New Roman" panose="02020603050405020304" pitchFamily="18" charset="0"/>
              </a:rPr>
              <a:t>  olacaktır</a:t>
            </a:r>
            <a:endParaRPr lang="tr-TR" sz="1400" b="1" u="sng"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5" name="Picture 8" descr="nota png ile ilgili görsel sonucu"/>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7630" y="523200"/>
            <a:ext cx="323930" cy="45752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nota png ile ilgili görsel sonucu"/>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520" y="1099264"/>
            <a:ext cx="323930" cy="45752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nota png ile ilgili görsel sonucu"/>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520" y="1747336"/>
            <a:ext cx="323930" cy="45752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nota png ile ilgili görsel sonucu"/>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520" y="2323400"/>
            <a:ext cx="323930" cy="45752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nota png ile ilgili görsel sonucu"/>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520" y="3043480"/>
            <a:ext cx="323930" cy="45752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nota png ile ilgili görsel sonucu"/>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520" y="3547536"/>
            <a:ext cx="323930" cy="45752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nota png ile ilgili görsel sonucu"/>
          <p:cNvPicPr>
            <a:picLocks noChangeAspect="1" noChangeArrowheads="1"/>
          </p:cNvPicPr>
          <p:nvPr/>
        </p:nvPicPr>
        <p:blipFill>
          <a:blip r:embed="rId3"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248689" y="4064135"/>
            <a:ext cx="323930" cy="457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7929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1498</TotalTime>
  <Words>1197</Words>
  <Application>Microsoft Office PowerPoint</Application>
  <PresentationFormat>Ekran Gösterisi (4:3)</PresentationFormat>
  <Paragraphs>125</Paragraphs>
  <Slides>14</Slides>
  <Notes>0</Notes>
  <HiddenSlides>0</HiddenSlides>
  <MMClips>0</MMClips>
  <ScaleCrop>false</ScaleCrop>
  <HeadingPairs>
    <vt:vector size="6" baseType="variant">
      <vt:variant>
        <vt:lpstr>Kullanılan Yazı Tipleri</vt:lpstr>
      </vt:variant>
      <vt:variant>
        <vt:i4>12</vt:i4>
      </vt:variant>
      <vt:variant>
        <vt:lpstr>Tema</vt:lpstr>
      </vt:variant>
      <vt:variant>
        <vt:i4>1</vt:i4>
      </vt:variant>
      <vt:variant>
        <vt:lpstr>Slayt Başlıkları</vt:lpstr>
      </vt:variant>
      <vt:variant>
        <vt:i4>14</vt:i4>
      </vt:variant>
    </vt:vector>
  </HeadingPairs>
  <TitlesOfParts>
    <vt:vector size="27" baseType="lpstr">
      <vt:lpstr>Arial</vt:lpstr>
      <vt:lpstr>Arial Black</vt:lpstr>
      <vt:lpstr>Arial Narrow</vt:lpstr>
      <vt:lpstr>Bookman Old Style</vt:lpstr>
      <vt:lpstr>Calibri</vt:lpstr>
      <vt:lpstr>Century</vt:lpstr>
      <vt:lpstr>Century Schoolbook</vt:lpstr>
      <vt:lpstr>Comic Sans MS</vt:lpstr>
      <vt:lpstr>Curlz MT</vt:lpstr>
      <vt:lpstr>Times New Roman</vt:lpstr>
      <vt:lpstr>Viner Hand ITC</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Progressive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Asus</dc:creator>
  <cp:lastModifiedBy>Asus</cp:lastModifiedBy>
  <cp:revision>12</cp:revision>
  <dcterms:created xsi:type="dcterms:W3CDTF">2017-12-13T07:31:40Z</dcterms:created>
  <dcterms:modified xsi:type="dcterms:W3CDTF">2017-12-20T13:15:03Z</dcterms:modified>
</cp:coreProperties>
</file>