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260" r:id="rId4"/>
    <p:sldId id="259" r:id="rId5"/>
    <p:sldId id="261" r:id="rId6"/>
    <p:sldId id="270" r:id="rId7"/>
    <p:sldId id="271" r:id="rId8"/>
    <p:sldId id="272" r:id="rId9"/>
    <p:sldId id="262" r:id="rId10"/>
    <p:sldId id="277" r:id="rId11"/>
    <p:sldId id="263" r:id="rId12"/>
    <p:sldId id="280" r:id="rId13"/>
    <p:sldId id="281" r:id="rId14"/>
    <p:sldId id="266" r:id="rId15"/>
    <p:sldId id="264" r:id="rId16"/>
    <p:sldId id="291" r:id="rId17"/>
    <p:sldId id="289" r:id="rId18"/>
    <p:sldId id="265" r:id="rId19"/>
    <p:sldId id="268" r:id="rId20"/>
    <p:sldId id="269" r:id="rId21"/>
    <p:sldId id="297" r:id="rId22"/>
    <p:sldId id="284" r:id="rId23"/>
    <p:sldId id="286" r:id="rId24"/>
    <p:sldId id="283" r:id="rId25"/>
    <p:sldId id="292" r:id="rId26"/>
    <p:sldId id="293" r:id="rId27"/>
    <p:sldId id="296" r:id="rId28"/>
    <p:sldId id="278" r:id="rId29"/>
    <p:sldId id="276" r:id="rId30"/>
    <p:sldId id="295" r:id="rId31"/>
    <p:sldId id="288" r:id="rId32"/>
    <p:sldId id="285" r:id="rId33"/>
    <p:sldId id="273" r:id="rId34"/>
    <p:sldId id="300"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EF5"/>
    <a:srgbClr val="CDE8EF"/>
    <a:srgbClr val="009242"/>
    <a:srgbClr val="FFCCFF"/>
    <a:srgbClr val="66CCFF"/>
    <a:srgbClr val="FF3399"/>
    <a:srgbClr val="F8A968"/>
    <a:srgbClr val="AFA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1E7807C-F17E-482F-9300-4602FB453335}" type="datetimeFigureOut">
              <a:rPr lang="tr-TR" smtClean="0"/>
              <a:t>15.03.2017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23760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1E7807C-F17E-482F-9300-4602FB453335}" type="datetimeFigureOut">
              <a:rPr lang="tr-TR" smtClean="0"/>
              <a:t>15.03.2017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340914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1E7807C-F17E-482F-9300-4602FB453335}" type="datetimeFigureOut">
              <a:rPr lang="tr-TR" smtClean="0"/>
              <a:t>15.03.2017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39345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1E7807C-F17E-482F-9300-4602FB453335}" type="datetimeFigureOut">
              <a:rPr lang="tr-TR" smtClean="0"/>
              <a:t>15.03.2017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420330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1E7807C-F17E-482F-9300-4602FB453335}" type="datetimeFigureOut">
              <a:rPr lang="tr-TR" smtClean="0"/>
              <a:t>15.03.2017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90786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1E7807C-F17E-482F-9300-4602FB453335}" type="datetimeFigureOut">
              <a:rPr lang="tr-TR" smtClean="0"/>
              <a:t>15.03.2017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176964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1E7807C-F17E-482F-9300-4602FB453335}" type="datetimeFigureOut">
              <a:rPr lang="tr-TR" smtClean="0"/>
              <a:t>15.03.2017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102265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1E7807C-F17E-482F-9300-4602FB453335}" type="datetimeFigureOut">
              <a:rPr lang="tr-TR" smtClean="0"/>
              <a:t>15.03.2017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80250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1E7807C-F17E-482F-9300-4602FB453335}" type="datetimeFigureOut">
              <a:rPr lang="tr-TR" smtClean="0"/>
              <a:t>15.03.2017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37731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1E7807C-F17E-482F-9300-4602FB453335}" type="datetimeFigureOut">
              <a:rPr lang="tr-TR" smtClean="0"/>
              <a:t>15.03.2017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68272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1E7807C-F17E-482F-9300-4602FB453335}" type="datetimeFigureOut">
              <a:rPr lang="tr-TR" smtClean="0"/>
              <a:t>15.03.2017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1C5A27B-8B77-44B4-AE56-221A32BF4446}" type="slidenum">
              <a:rPr lang="tr-TR" smtClean="0"/>
              <a:t>‹#›</a:t>
            </a:fld>
            <a:endParaRPr lang="tr-TR"/>
          </a:p>
        </p:txBody>
      </p:sp>
    </p:spTree>
    <p:extLst>
      <p:ext uri="{BB962C8B-B14F-4D97-AF65-F5344CB8AC3E}">
        <p14:creationId xmlns:p14="http://schemas.microsoft.com/office/powerpoint/2010/main" val="79354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7807C-F17E-482F-9300-4602FB453335}" type="datetimeFigureOut">
              <a:rPr lang="tr-TR" smtClean="0"/>
              <a:t>15.03.2017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5A27B-8B77-44B4-AE56-221A32BF4446}" type="slidenum">
              <a:rPr lang="tr-TR" smtClean="0"/>
              <a:t>‹#›</a:t>
            </a:fld>
            <a:endParaRPr lang="tr-TR"/>
          </a:p>
        </p:txBody>
      </p:sp>
    </p:spTree>
    <p:extLst>
      <p:ext uri="{BB962C8B-B14F-4D97-AF65-F5344CB8AC3E}">
        <p14:creationId xmlns:p14="http://schemas.microsoft.com/office/powerpoint/2010/main" val="302909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8.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73" y="175832"/>
            <a:ext cx="8865998" cy="5039106"/>
          </a:xfrm>
          <a:prstGeom prst="rect">
            <a:avLst/>
          </a:prstGeom>
          <a:ln>
            <a:noFill/>
          </a:ln>
          <a:effectLst>
            <a:outerShdw blurRad="190500" algn="tl" rotWithShape="0">
              <a:srgbClr val="000000">
                <a:alpha val="70000"/>
              </a:srgbClr>
            </a:outerShdw>
          </a:effectLst>
        </p:spPr>
      </p:pic>
      <p:sp>
        <p:nvSpPr>
          <p:cNvPr id="7" name="Metin kutusu 6"/>
          <p:cNvSpPr txBox="1"/>
          <p:nvPr/>
        </p:nvSpPr>
        <p:spPr>
          <a:xfrm>
            <a:off x="145072" y="5614987"/>
            <a:ext cx="8865998" cy="1015663"/>
          </a:xfrm>
          <a:prstGeom prst="rect">
            <a:avLst/>
          </a:prstGeom>
          <a:solidFill>
            <a:srgbClr val="A69E9B">
              <a:alpha val="36000"/>
            </a:srgbClr>
          </a:solidFill>
          <a:ln>
            <a:solidFill>
              <a:srgbClr val="A69E9B"/>
            </a:solidFill>
          </a:ln>
        </p:spPr>
        <p:txBody>
          <a:bodyPr wrap="square" rtlCol="0">
            <a:spAutoFit/>
          </a:bodyPr>
          <a:lstStyle/>
          <a:p>
            <a:pPr algn="ctr"/>
            <a:r>
              <a:rPr lang="tr-TR" sz="6000" b="1" dirty="0" smtClean="0">
                <a:solidFill>
                  <a:srgbClr val="5F1818"/>
                </a:solidFill>
                <a:latin typeface="Rage Italic" panose="03070502040507070304" pitchFamily="66" charset="0"/>
              </a:rPr>
              <a:t>DUYGUSAL ZEKA</a:t>
            </a:r>
            <a:endParaRPr lang="tr-TR" sz="6000" b="1" dirty="0">
              <a:solidFill>
                <a:srgbClr val="5F1818"/>
              </a:solidFill>
              <a:latin typeface="Rage Italic" panose="03070502040507070304" pitchFamily="66"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643" y="5608661"/>
            <a:ext cx="917804" cy="994287"/>
          </a:xfrm>
          <a:prstGeom prst="rect">
            <a:avLst/>
          </a:prstGeom>
        </p:spPr>
      </p:pic>
    </p:spTree>
    <p:extLst>
      <p:ext uri="{BB962C8B-B14F-4D97-AF65-F5344CB8AC3E}">
        <p14:creationId xmlns:p14="http://schemas.microsoft.com/office/powerpoint/2010/main" val="3190535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59532" y="1696159"/>
            <a:ext cx="4068452" cy="2308324"/>
          </a:xfrm>
          <a:prstGeom prst="rect">
            <a:avLst/>
          </a:prstGeom>
          <a:noFill/>
        </p:spPr>
        <p:txBody>
          <a:bodyPr wrap="square" rtlCol="0">
            <a:spAutoFit/>
          </a:bodyPr>
          <a:lstStyle/>
          <a:p>
            <a:pPr algn="just"/>
            <a:r>
              <a:rPr lang="tr-TR" dirty="0"/>
              <a:t>	</a:t>
            </a:r>
            <a:r>
              <a:rPr lang="tr-TR" sz="1400" dirty="0" smtClean="0"/>
              <a:t>Bilişsel zeka ve duygusal zeka birbirinin alternatifi değil, tamamlayıcısıdır.</a:t>
            </a:r>
          </a:p>
          <a:p>
            <a:pPr algn="just"/>
            <a:r>
              <a:rPr lang="tr-TR" sz="1400" dirty="0" smtClean="0"/>
              <a:t> Bunu </a:t>
            </a:r>
            <a:r>
              <a:rPr lang="tr-TR" sz="1400" dirty="0" smtClean="0">
                <a:solidFill>
                  <a:schemeClr val="accent2">
                    <a:lumMod val="75000"/>
                  </a:schemeClr>
                </a:solidFill>
              </a:rPr>
              <a:t>AKIL-GÖNÜL BİRLİĞİ </a:t>
            </a:r>
            <a:r>
              <a:rPr lang="tr-TR" sz="1400" dirty="0" smtClean="0"/>
              <a:t>olarak da tanımlamak mümkündür. Akıl gücü, duygusal zekanın hayata yansıttığı olgunluk olmadan verimli olamaz. Aklından geçenle gönlünden geçenin kesişmesi bireyin potansiyelini ortaya koyma gücünü artırır. </a:t>
            </a:r>
          </a:p>
          <a:p>
            <a:pPr algn="just"/>
            <a:r>
              <a:rPr lang="tr-TR" sz="1400" u="sng" dirty="0" smtClean="0"/>
              <a:t>Hayatın anlamını ve yaşana bilirliği, aklın ve duyguların etkin kullanımından doğan sinerjide gizlidir.</a:t>
            </a:r>
          </a:p>
        </p:txBody>
      </p:sp>
      <p:pic>
        <p:nvPicPr>
          <p:cNvPr id="2055" name="Picture 7" descr="C:\Users\EXPER\Desktop\tasarım\görseller\arka planlar\png_cerceve_forumgazel_com (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573709"/>
            <a:ext cx="4423047" cy="372749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320044" y="4068361"/>
            <a:ext cx="3672408" cy="584775"/>
          </a:xfrm>
          <a:prstGeom prst="rect">
            <a:avLst/>
          </a:prstGeom>
          <a:noFill/>
        </p:spPr>
        <p:txBody>
          <a:bodyPr wrap="square">
            <a:spAutoFit/>
          </a:bodyPr>
          <a:lstStyle/>
          <a:p>
            <a:r>
              <a:rPr lang="tr-TR" sz="1600" b="1" dirty="0">
                <a:solidFill>
                  <a:schemeClr val="accent4">
                    <a:lumMod val="75000"/>
                  </a:schemeClr>
                </a:solidFill>
              </a:rPr>
              <a:t>YANİ ASLOLAN DUYGUSAL ZEKA VE BİLİŞSEL ZEKANIN </a:t>
            </a:r>
            <a:r>
              <a:rPr lang="tr-TR" sz="1600" b="1" dirty="0" smtClean="0">
                <a:solidFill>
                  <a:schemeClr val="accent4">
                    <a:lumMod val="75000"/>
                  </a:schemeClr>
                </a:solidFill>
              </a:rPr>
              <a:t>İŞBİRLİĞİDİR.</a:t>
            </a:r>
            <a:endParaRPr lang="tr-TR" sz="1600" b="1" dirty="0">
              <a:solidFill>
                <a:schemeClr val="accent4">
                  <a:lumMod val="75000"/>
                </a:schemeClr>
              </a:solidFill>
            </a:endParaRPr>
          </a:p>
        </p:txBody>
      </p:sp>
      <p:sp>
        <p:nvSpPr>
          <p:cNvPr id="10" name="Metin kutusu 9"/>
          <p:cNvSpPr txBox="1"/>
          <p:nvPr/>
        </p:nvSpPr>
        <p:spPr>
          <a:xfrm>
            <a:off x="5004048" y="2426112"/>
            <a:ext cx="3240360" cy="1938992"/>
          </a:xfrm>
          <a:prstGeom prst="rect">
            <a:avLst/>
          </a:prstGeom>
          <a:noFill/>
        </p:spPr>
        <p:txBody>
          <a:bodyPr wrap="square" rtlCol="0">
            <a:spAutoFit/>
          </a:bodyPr>
          <a:lstStyle/>
          <a:p>
            <a:r>
              <a:rPr lang="tr-TR" sz="2400" b="1" dirty="0" smtClean="0">
                <a:solidFill>
                  <a:schemeClr val="accent2">
                    <a:lumMod val="75000"/>
                  </a:schemeClr>
                </a:solidFill>
              </a:rPr>
              <a:t>Akıllı olmak da bir şey değil; </a:t>
            </a:r>
          </a:p>
          <a:p>
            <a:r>
              <a:rPr lang="tr-TR" sz="2400" b="1" dirty="0" smtClean="0">
                <a:solidFill>
                  <a:schemeClr val="accent2">
                    <a:lumMod val="75000"/>
                  </a:schemeClr>
                </a:solidFill>
              </a:rPr>
              <a:t>önemli olan o aklı yerinde kullanmaktır. </a:t>
            </a:r>
          </a:p>
          <a:p>
            <a:r>
              <a:rPr lang="tr-TR" sz="2400" b="1" dirty="0">
                <a:solidFill>
                  <a:schemeClr val="accent2">
                    <a:lumMod val="75000"/>
                  </a:schemeClr>
                </a:solidFill>
              </a:rPr>
              <a:t>	</a:t>
            </a:r>
            <a:r>
              <a:rPr lang="tr-TR" sz="2400" b="1" dirty="0" smtClean="0">
                <a:solidFill>
                  <a:schemeClr val="accent2">
                    <a:lumMod val="75000"/>
                  </a:schemeClr>
                </a:solidFill>
              </a:rPr>
              <a:t>        </a:t>
            </a:r>
            <a:r>
              <a:rPr lang="tr-TR" sz="2400" b="1" dirty="0" smtClean="0">
                <a:solidFill>
                  <a:schemeClr val="accent1">
                    <a:lumMod val="75000"/>
                  </a:schemeClr>
                </a:solidFill>
              </a:rPr>
              <a:t>Descartes</a:t>
            </a:r>
          </a:p>
        </p:txBody>
      </p:sp>
      <p:sp>
        <p:nvSpPr>
          <p:cNvPr id="7" name="Dikdörtgen 6"/>
          <p:cNvSpPr/>
          <p:nvPr/>
        </p:nvSpPr>
        <p:spPr>
          <a:xfrm>
            <a:off x="1691680" y="488866"/>
            <a:ext cx="5400600" cy="707886"/>
          </a:xfrm>
          <a:prstGeom prst="rect">
            <a:avLst/>
          </a:prstGeom>
        </p:spPr>
        <p:txBody>
          <a:bodyPr wrap="square">
            <a:spAutoFit/>
          </a:bodyPr>
          <a:lstStyle/>
          <a:p>
            <a:pPr algn="ctr"/>
            <a:r>
              <a:rPr lang="tr-TR" sz="4000" b="1" dirty="0" smtClean="0">
                <a:solidFill>
                  <a:schemeClr val="accent5">
                    <a:lumMod val="75000"/>
                  </a:schemeClr>
                </a:solidFill>
                <a:latin typeface="Castellar" panose="020A0402060406010301" pitchFamily="18" charset="0"/>
              </a:rPr>
              <a:t>DUYGUSAL  </a:t>
            </a:r>
            <a:r>
              <a:rPr lang="tr-TR" sz="4000" b="1" dirty="0">
                <a:solidFill>
                  <a:schemeClr val="accent5">
                    <a:lumMod val="75000"/>
                  </a:schemeClr>
                </a:solidFill>
                <a:latin typeface="Castellar" panose="020A0402060406010301" pitchFamily="18" charset="0"/>
              </a:rPr>
              <a:t>ZEKA</a:t>
            </a:r>
          </a:p>
        </p:txBody>
      </p:sp>
    </p:spTree>
    <p:extLst>
      <p:ext uri="{BB962C8B-B14F-4D97-AF65-F5344CB8AC3E}">
        <p14:creationId xmlns:p14="http://schemas.microsoft.com/office/powerpoint/2010/main" val="189621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763688" y="2536888"/>
            <a:ext cx="4752528" cy="2952328"/>
          </a:xfrm>
        </p:spPr>
        <p:txBody>
          <a:bodyPr>
            <a:noAutofit/>
          </a:bodyPr>
          <a:lstStyle/>
          <a:p>
            <a:pPr marL="0" indent="0" algn="just">
              <a:buNone/>
            </a:pPr>
            <a:r>
              <a:rPr lang="tr-TR" sz="1600" b="1" dirty="0" smtClean="0">
                <a:solidFill>
                  <a:schemeClr val="bg1"/>
                </a:solidFill>
                <a:latin typeface="Times New Roman" panose="02020603050405020304" pitchFamily="18" charset="0"/>
                <a:cs typeface="Times New Roman" panose="02020603050405020304" pitchFamily="18" charset="0"/>
              </a:rPr>
              <a:t>	Hepimiz çocuklarımızın başarılı </a:t>
            </a:r>
          </a:p>
          <a:p>
            <a:pPr marL="0" indent="0" algn="just">
              <a:buNone/>
            </a:pPr>
            <a:r>
              <a:rPr lang="tr-TR" sz="1600" b="1" dirty="0" smtClean="0">
                <a:solidFill>
                  <a:schemeClr val="bg1"/>
                </a:solidFill>
                <a:latin typeface="Times New Roman" panose="02020603050405020304" pitchFamily="18" charset="0"/>
                <a:cs typeface="Times New Roman" panose="02020603050405020304" pitchFamily="18" charset="0"/>
              </a:rPr>
              <a:t>olmasını isteriz ama bu başarıyı öğrencilerin </a:t>
            </a:r>
          </a:p>
          <a:p>
            <a:pPr marL="0" indent="0" algn="just">
              <a:buNone/>
            </a:pPr>
            <a:r>
              <a:rPr lang="tr-TR" sz="1600" b="1" dirty="0" smtClean="0">
                <a:solidFill>
                  <a:schemeClr val="bg1"/>
                </a:solidFill>
                <a:latin typeface="Times New Roman" panose="02020603050405020304" pitchFamily="18" charset="0"/>
                <a:cs typeface="Times New Roman" panose="02020603050405020304" pitchFamily="18" charset="0"/>
              </a:rPr>
              <a:t>testlerde yaptığı netlerle, yazılılarda aldığı notlarla ölçmeye çalışıyoruz. Yani başarıyı %100 akademik başarıyla ölçüyoruz. Ama yapılan araştırmalarda </a:t>
            </a:r>
          </a:p>
          <a:p>
            <a:pPr marL="0" indent="0" algn="just">
              <a:buNone/>
            </a:pPr>
            <a:r>
              <a:rPr lang="tr-TR" sz="1600" b="1" dirty="0" smtClean="0">
                <a:solidFill>
                  <a:schemeClr val="bg1"/>
                </a:solidFill>
                <a:latin typeface="Times New Roman" panose="02020603050405020304" pitchFamily="18" charset="0"/>
                <a:cs typeface="Times New Roman" panose="02020603050405020304" pitchFamily="18" charset="0"/>
              </a:rPr>
              <a:t>Mutluluk ve başarıda (akademik zeka) IQ’NUN % 20, (duygusal zeka) </a:t>
            </a:r>
            <a:r>
              <a:rPr lang="tr-TR" sz="1600" b="1" dirty="0" err="1" smtClean="0">
                <a:solidFill>
                  <a:schemeClr val="bg1"/>
                </a:solidFill>
                <a:latin typeface="Times New Roman" panose="02020603050405020304" pitchFamily="18" charset="0"/>
                <a:cs typeface="Times New Roman" panose="02020603050405020304" pitchFamily="18" charset="0"/>
              </a:rPr>
              <a:t>EQ’nun</a:t>
            </a:r>
            <a:r>
              <a:rPr lang="tr-TR" sz="1600" b="1" dirty="0" smtClean="0">
                <a:solidFill>
                  <a:schemeClr val="bg1"/>
                </a:solidFill>
                <a:latin typeface="Times New Roman" panose="02020603050405020304" pitchFamily="18" charset="0"/>
                <a:cs typeface="Times New Roman" panose="02020603050405020304" pitchFamily="18" charset="0"/>
              </a:rPr>
              <a:t> ise % 80 oranında etkili olduğu belirlenmiştir. </a:t>
            </a:r>
          </a:p>
          <a:p>
            <a:pPr marL="0" indent="0" algn="just">
              <a:buNone/>
            </a:pPr>
            <a:endParaRPr lang="tr-TR" sz="1600" b="1"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tr-TR" sz="1600" b="1" dirty="0">
              <a:solidFill>
                <a:schemeClr val="bg1"/>
              </a:solidFill>
              <a:latin typeface="Times New Roman" panose="02020603050405020304" pitchFamily="18" charset="0"/>
              <a:cs typeface="Times New Roman" panose="02020603050405020304" pitchFamily="18" charset="0"/>
            </a:endParaRPr>
          </a:p>
        </p:txBody>
      </p:sp>
      <p:sp>
        <p:nvSpPr>
          <p:cNvPr id="4" name="AutoShape 5" descr="close dibujo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descr="C:\Users\EXPER\Desktop\BUU\Как-развить-эмоциональный-интеллек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54" y="160338"/>
            <a:ext cx="1900573" cy="153651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images.easyfreeclipart.com/883/15-question-mark-clip-art-free-cliparts-that-you-can-download-to--88395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013052"/>
            <a:ext cx="1907704" cy="229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5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475656" y="677887"/>
            <a:ext cx="6336704" cy="523220"/>
          </a:xfrm>
          <a:prstGeom prst="rect">
            <a:avLst/>
          </a:prstGeom>
          <a:noFill/>
        </p:spPr>
        <p:txBody>
          <a:bodyPr wrap="square" rtlCol="0">
            <a:spAutoFit/>
          </a:bodyPr>
          <a:lstStyle/>
          <a:p>
            <a:r>
              <a:rPr lang="tr-TR" sz="2800" b="1" dirty="0" smtClean="0">
                <a:solidFill>
                  <a:schemeClr val="accent1">
                    <a:lumMod val="75000"/>
                  </a:schemeClr>
                </a:solidFill>
              </a:rPr>
              <a:t>Harekete geçmek için duygularını kullan.</a:t>
            </a:r>
            <a:endParaRPr lang="tr-TR" sz="2800" b="1" dirty="0">
              <a:solidFill>
                <a:schemeClr val="accent1">
                  <a:lumMod val="75000"/>
                </a:schemeClr>
              </a:solidFill>
            </a:endParaRPr>
          </a:p>
        </p:txBody>
      </p:sp>
      <p:sp>
        <p:nvSpPr>
          <p:cNvPr id="5" name="Metin kutusu 4"/>
          <p:cNvSpPr txBox="1"/>
          <p:nvPr/>
        </p:nvSpPr>
        <p:spPr>
          <a:xfrm>
            <a:off x="539552" y="1412776"/>
            <a:ext cx="8064896" cy="1531445"/>
          </a:xfrm>
          <a:prstGeom prst="rect">
            <a:avLst/>
          </a:prstGeom>
          <a:noFill/>
        </p:spPr>
        <p:txBody>
          <a:bodyPr wrap="square" rtlCol="0">
            <a:spAutoFit/>
          </a:bodyPr>
          <a:lstStyle/>
          <a:p>
            <a:pPr algn="just">
              <a:lnSpc>
                <a:spcPct val="150000"/>
              </a:lnSpc>
            </a:pPr>
            <a:r>
              <a:rPr lang="tr-TR" sz="1600" dirty="0" smtClean="0">
                <a:solidFill>
                  <a:schemeClr val="accent1">
                    <a:lumMod val="75000"/>
                  </a:schemeClr>
                </a:solidFill>
              </a:rPr>
              <a:t>	Duygular bizi harekete geçiren yaşamamız için gerekli olanı yapmaya yarayan bir güçtür. Doğa karşısında yaşanılan merak, tehlike anında hissedilen korku, engeller, çaresizlikler, yaşamanın verdiği mutluluk, başka insanlarla birlikte yaşama arzusu ilkel insanlardan günümüze hayatta kalmayı ve yeni icatlar geliştirmeye öncülük etmiştir. </a:t>
            </a:r>
            <a:endParaRPr lang="tr-TR" sz="1600" dirty="0">
              <a:solidFill>
                <a:schemeClr val="accent1">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766" y="5106863"/>
            <a:ext cx="2536410" cy="154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3" y="3206762"/>
            <a:ext cx="2771948" cy="166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766" y="3187193"/>
            <a:ext cx="2536410" cy="168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55" y="5105747"/>
            <a:ext cx="2699345" cy="15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772" y="3187193"/>
            <a:ext cx="2209676" cy="340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1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39552" y="786477"/>
            <a:ext cx="8208912" cy="2354491"/>
          </a:xfrm>
          <a:prstGeom prst="rect">
            <a:avLst/>
          </a:prstGeom>
          <a:noFill/>
        </p:spPr>
        <p:txBody>
          <a:bodyPr wrap="square" rtlCol="0">
            <a:spAutoFit/>
          </a:bodyPr>
          <a:lstStyle/>
          <a:p>
            <a:pPr algn="just">
              <a:lnSpc>
                <a:spcPct val="150000"/>
              </a:lnSpc>
            </a:pPr>
            <a:r>
              <a:rPr lang="tr-TR" dirty="0" smtClean="0"/>
              <a:t>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Akılla etkileşimi belli bir hedefe oturmayan duygular hedef şaşırtıcı, acı verici hatta yok edici olabilir. Yaşadığımız </a:t>
            </a:r>
            <a:r>
              <a:rPr lang="tr-TR" sz="1600" dirty="0">
                <a:solidFill>
                  <a:schemeClr val="accent2">
                    <a:lumMod val="75000"/>
                  </a:schemeClr>
                </a:solidFill>
                <a:latin typeface="Times New Roman" panose="02020603050405020304" pitchFamily="18" charset="0"/>
                <a:cs typeface="Times New Roman" panose="02020603050405020304" pitchFamily="18" charset="0"/>
              </a:rPr>
              <a:t>dünyada her gün duyduğumuz yeni bir haber, bizlere insanlar arası hoşgörü, sabır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ve sevgi </a:t>
            </a:r>
            <a:r>
              <a:rPr lang="tr-TR" sz="1600" dirty="0">
                <a:solidFill>
                  <a:schemeClr val="accent2">
                    <a:lumMod val="75000"/>
                  </a:schemeClr>
                </a:solidFill>
                <a:latin typeface="Times New Roman" panose="02020603050405020304" pitchFamily="18" charset="0"/>
                <a:cs typeface="Times New Roman" panose="02020603050405020304" pitchFamily="18" charset="0"/>
              </a:rPr>
              <a:t>gibi duyguların giderek daha da azaldığını hatırlatıyor. Çağdaş hayatın gerilimlerinin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birikimi, insanlarda </a:t>
            </a:r>
            <a:r>
              <a:rPr lang="tr-TR" sz="1600" dirty="0">
                <a:solidFill>
                  <a:schemeClr val="accent2">
                    <a:lumMod val="75000"/>
                  </a:schemeClr>
                </a:solidFill>
                <a:latin typeface="Times New Roman" panose="02020603050405020304" pitchFamily="18" charset="0"/>
                <a:cs typeface="Times New Roman" panose="02020603050405020304" pitchFamily="18" charset="0"/>
              </a:rPr>
              <a:t>depresyon, kaygı, uykusuzluk, şişmanlık ve kanser gibi rahatsızlıklara yol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açmakta. İnsanlar </a:t>
            </a:r>
            <a:r>
              <a:rPr lang="tr-TR" sz="1600" dirty="0">
                <a:solidFill>
                  <a:schemeClr val="accent2">
                    <a:lumMod val="75000"/>
                  </a:schemeClr>
                </a:solidFill>
                <a:latin typeface="Times New Roman" panose="02020603050405020304" pitchFamily="18" charset="0"/>
                <a:cs typeface="Times New Roman" panose="02020603050405020304" pitchFamily="18" charset="0"/>
              </a:rPr>
              <a:t>arası olumlu duyguların azalması ve modern çağın zorlukları insanların kendilerini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kontrol edebilme</a:t>
            </a:r>
            <a:r>
              <a:rPr lang="tr-TR" sz="1600" dirty="0">
                <a:solidFill>
                  <a:schemeClr val="accent2">
                    <a:lumMod val="75000"/>
                  </a:schemeClr>
                </a:solidFill>
                <a:latin typeface="Times New Roman" panose="02020603050405020304" pitchFamily="18" charset="0"/>
                <a:cs typeface="Times New Roman" panose="02020603050405020304" pitchFamily="18" charset="0"/>
              </a:rPr>
              <a:t>, zorluklarla baş edebilme yetilerini giderek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azaltıyor</a:t>
            </a:r>
            <a:r>
              <a:rPr lang="tr-TR" sz="1600" dirty="0" smtClean="0"/>
              <a:t>. </a:t>
            </a:r>
            <a:endParaRPr lang="tr-TR"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301208"/>
            <a:ext cx="266429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501008"/>
            <a:ext cx="273630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53" y="3342976"/>
            <a:ext cx="2427371" cy="174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11" y="5157193"/>
            <a:ext cx="226729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059832" y="4061390"/>
            <a:ext cx="2790056" cy="1815882"/>
          </a:xfrm>
          <a:prstGeom prst="rect">
            <a:avLst/>
          </a:prstGeom>
          <a:ln w="25400">
            <a:solidFill>
              <a:schemeClr val="accent1"/>
            </a:solidFill>
          </a:ln>
        </p:spPr>
        <p:txBody>
          <a:bodyPr wrap="square">
            <a:spAutoFit/>
          </a:bodyPr>
          <a:lstStyle/>
          <a:p>
            <a:r>
              <a:rPr lang="tr-TR" sz="1600" b="1" dirty="0">
                <a:solidFill>
                  <a:schemeClr val="tx2">
                    <a:lumMod val="75000"/>
                  </a:schemeClr>
                </a:solidFill>
              </a:rPr>
              <a:t>“Herkes kızabilir, bu kolaydır. Ancak doğru insana, doğru ölçüde, doğru zamanda, doğru nedenle ve</a:t>
            </a:r>
          </a:p>
          <a:p>
            <a:r>
              <a:rPr lang="tr-TR" sz="1600" b="1" dirty="0">
                <a:solidFill>
                  <a:schemeClr val="tx2">
                    <a:lumMod val="75000"/>
                  </a:schemeClr>
                </a:solidFill>
              </a:rPr>
              <a:t>doğru şekilde kızmak, işte bu kolay değildir</a:t>
            </a:r>
            <a:r>
              <a:rPr lang="tr-TR" sz="1600" b="1" dirty="0" smtClean="0">
                <a:solidFill>
                  <a:schemeClr val="tx2">
                    <a:lumMod val="75000"/>
                  </a:schemeClr>
                </a:solidFill>
              </a:rPr>
              <a:t>.”</a:t>
            </a:r>
          </a:p>
          <a:p>
            <a:r>
              <a:rPr lang="tr-TR" sz="1400" b="1" dirty="0">
                <a:solidFill>
                  <a:schemeClr val="tx2">
                    <a:lumMod val="75000"/>
                  </a:schemeClr>
                </a:solidFill>
              </a:rPr>
              <a:t>	</a:t>
            </a:r>
            <a:r>
              <a:rPr lang="tr-TR" sz="1100" b="1" dirty="0">
                <a:solidFill>
                  <a:schemeClr val="tx2">
                    <a:lumMod val="75000"/>
                  </a:schemeClr>
                </a:solidFill>
              </a:rPr>
              <a:t>ARİSTO, </a:t>
            </a:r>
            <a:r>
              <a:rPr lang="tr-TR" sz="1100" b="1" dirty="0" err="1">
                <a:solidFill>
                  <a:schemeClr val="tx2">
                    <a:lumMod val="75000"/>
                  </a:schemeClr>
                </a:solidFill>
              </a:rPr>
              <a:t>Nikomakus</a:t>
            </a:r>
            <a:r>
              <a:rPr lang="tr-TR" sz="1100" b="1" dirty="0">
                <a:solidFill>
                  <a:schemeClr val="tx2">
                    <a:lumMod val="75000"/>
                  </a:schemeClr>
                </a:solidFill>
              </a:rPr>
              <a:t> Etiği</a:t>
            </a:r>
          </a:p>
        </p:txBody>
      </p:sp>
    </p:spTree>
    <p:extLst>
      <p:ext uri="{BB962C8B-B14F-4D97-AF65-F5344CB8AC3E}">
        <p14:creationId xmlns:p14="http://schemas.microsoft.com/office/powerpoint/2010/main" val="3488543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18864" y="448073"/>
            <a:ext cx="8229600" cy="1108719"/>
          </a:xfrm>
        </p:spPr>
        <p:txBody>
          <a:bodyPr>
            <a:normAutofit/>
          </a:bodyPr>
          <a:lstStyle/>
          <a:p>
            <a:pPr marL="0" indent="0" algn="just">
              <a:buNone/>
            </a:pP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	Günlük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hayatta duygusal zeka;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arkadaşları ve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aile bireyleri ile iyi anlaşabilmelerini sağladığı için, kendileri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ve çevresindekiler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ile ilgili sorunları çabuk çözümlenir. Duygusal zekası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yüksek insanlar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diğer insanları olduğu gibi kabul edip, onları dinleyip anladıkları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için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sevilirler ve arkadaşlık ilişkileri daha güçlü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olur. Genellikle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kendileri ile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barışık ve </a:t>
            </a:r>
            <a:r>
              <a:rPr lang="tr-TR" sz="1600" dirty="0">
                <a:solidFill>
                  <a:schemeClr val="tx2">
                    <a:lumMod val="60000"/>
                    <a:lumOff val="40000"/>
                  </a:schemeClr>
                </a:solidFill>
                <a:latin typeface="Times New Roman" panose="02020603050405020304" pitchFamily="18" charset="0"/>
                <a:cs typeface="Times New Roman" panose="02020603050405020304" pitchFamily="18" charset="0"/>
              </a:rPr>
              <a:t>kolay memnun </a:t>
            </a:r>
            <a:r>
              <a:rPr lang="tr-TR" sz="1600" dirty="0" smtClean="0">
                <a:solidFill>
                  <a:schemeClr val="tx2">
                    <a:lumMod val="60000"/>
                    <a:lumOff val="40000"/>
                  </a:schemeClr>
                </a:solidFill>
                <a:latin typeface="Times New Roman" panose="02020603050405020304" pitchFamily="18" charset="0"/>
                <a:cs typeface="Times New Roman" panose="02020603050405020304" pitchFamily="18" charset="0"/>
              </a:rPr>
              <a:t>olurlar.</a:t>
            </a:r>
            <a:endParaRPr lang="tr-TR" sz="16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2195736" y="6153676"/>
            <a:ext cx="5198859" cy="584775"/>
          </a:xfrm>
          <a:prstGeom prst="rect">
            <a:avLst/>
          </a:prstGeom>
        </p:spPr>
        <p:txBody>
          <a:bodyPr wrap="none">
            <a:spAutoFit/>
          </a:bodyPr>
          <a:lstStyle/>
          <a:p>
            <a:r>
              <a:rPr lang="tr-TR" sz="3200" b="1" dirty="0">
                <a:solidFill>
                  <a:schemeClr val="accent2">
                    <a:lumMod val="75000"/>
                  </a:schemeClr>
                </a:solidFill>
              </a:rPr>
              <a:t>IQ laboratuvar ise EQ hayattır</a:t>
            </a: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9592" y="1556792"/>
            <a:ext cx="7372350" cy="478155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922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51520" y="1556792"/>
            <a:ext cx="8424936" cy="2062103"/>
          </a:xfrm>
          <a:prstGeom prst="rect">
            <a:avLst/>
          </a:prstGeom>
          <a:noFill/>
        </p:spPr>
        <p:txBody>
          <a:bodyPr wrap="square" rtlCol="0">
            <a:spAutoFit/>
          </a:bodyPr>
          <a:lstStyle/>
          <a:p>
            <a:pPr algn="just"/>
            <a:r>
              <a:rPr lang="tr-TR" sz="1600" dirty="0" smtClean="0"/>
              <a:t>	Akademik zeka sorulara doğru cevaplar vererek bir işe kolay girmemizi sağlar. İşe girdikten sonra iş hayatında başarılı, mutlu ve uyumlu bireyler olabilmek için tek başına yeterli değildir.</a:t>
            </a:r>
          </a:p>
          <a:p>
            <a:pPr algn="just"/>
            <a:r>
              <a:rPr lang="tr-TR" sz="1600" b="1" dirty="0" smtClean="0">
                <a:solidFill>
                  <a:schemeClr val="accent5">
                    <a:lumMod val="75000"/>
                  </a:schemeClr>
                </a:solidFill>
              </a:rPr>
              <a:t>	</a:t>
            </a:r>
            <a:r>
              <a:rPr lang="tr-TR" sz="1600" dirty="0" smtClean="0"/>
              <a:t>Peki var olan akademik zekayı daha iyi nasıl kullanarak daha mutlu, başarılı ve uyumlu bireyler haline gelebiliriz?  </a:t>
            </a:r>
          </a:p>
          <a:p>
            <a:pPr algn="just"/>
            <a:endParaRPr lang="tr-TR" sz="1600" b="1" dirty="0">
              <a:solidFill>
                <a:schemeClr val="accent5">
                  <a:lumMod val="75000"/>
                </a:schemeClr>
              </a:solidFill>
            </a:endParaRPr>
          </a:p>
          <a:p>
            <a:pPr algn="just"/>
            <a:r>
              <a:rPr lang="tr-TR" sz="1600" b="1" dirty="0" smtClean="0">
                <a:solidFill>
                  <a:schemeClr val="accent2">
                    <a:lumMod val="75000"/>
                  </a:schemeClr>
                </a:solidFill>
              </a:rPr>
              <a:t>	       Sorusunun cevabı DUYGUSAL ZEKA da gizlidir. </a:t>
            </a:r>
          </a:p>
          <a:p>
            <a:pPr algn="just"/>
            <a:endParaRPr lang="tr-TR" sz="1600" b="1" dirty="0">
              <a:solidFill>
                <a:schemeClr val="accent2">
                  <a:lumMod val="75000"/>
                </a:schemeClr>
              </a:solidFill>
            </a:endParaRPr>
          </a:p>
        </p:txBody>
      </p:sp>
      <p:sp>
        <p:nvSpPr>
          <p:cNvPr id="7" name="Dikdörtgen 6"/>
          <p:cNvSpPr/>
          <p:nvPr/>
        </p:nvSpPr>
        <p:spPr>
          <a:xfrm>
            <a:off x="2699792" y="4365104"/>
            <a:ext cx="2794953" cy="1938992"/>
          </a:xfrm>
          <a:prstGeom prst="rect">
            <a:avLst/>
          </a:prstGeom>
          <a:ln w="38100">
            <a:gradFill>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p:spPr>
        <p:txBody>
          <a:bodyPr wrap="square">
            <a:spAutoFit/>
          </a:bodyPr>
          <a:lstStyle/>
          <a:p>
            <a:pPr algn="ctr"/>
            <a:r>
              <a:rPr lang="tr-TR" sz="2400" dirty="0" smtClean="0">
                <a:solidFill>
                  <a:schemeClr val="accent2">
                    <a:lumMod val="75000"/>
                  </a:schemeClr>
                </a:solidFill>
                <a:latin typeface="Century" panose="02040604050505020304" pitchFamily="18" charset="0"/>
                <a:ea typeface="Adobe Heiti Std R" pitchFamily="34" charset="-128"/>
              </a:rPr>
              <a:t>IQ</a:t>
            </a:r>
          </a:p>
          <a:p>
            <a:pPr algn="ctr"/>
            <a:r>
              <a:rPr lang="tr-TR" sz="2400" dirty="0" smtClean="0">
                <a:solidFill>
                  <a:schemeClr val="accent2">
                    <a:lumMod val="75000"/>
                  </a:schemeClr>
                </a:solidFill>
                <a:latin typeface="Century" panose="02040604050505020304" pitchFamily="18" charset="0"/>
                <a:ea typeface="Adobe Heiti Std R" pitchFamily="34" charset="-128"/>
              </a:rPr>
              <a:t> </a:t>
            </a:r>
            <a:r>
              <a:rPr lang="tr-TR" sz="2400" dirty="0">
                <a:solidFill>
                  <a:schemeClr val="accent2">
                    <a:lumMod val="75000"/>
                  </a:schemeClr>
                </a:solidFill>
                <a:latin typeface="Century" panose="02040604050505020304" pitchFamily="18" charset="0"/>
                <a:ea typeface="Adobe Heiti Std R" pitchFamily="34" charset="-128"/>
              </a:rPr>
              <a:t>sizi işe aldırır </a:t>
            </a:r>
            <a:endParaRPr lang="tr-TR" sz="2400" dirty="0" smtClean="0">
              <a:solidFill>
                <a:schemeClr val="accent2">
                  <a:lumMod val="75000"/>
                </a:schemeClr>
              </a:solidFill>
              <a:latin typeface="Century" panose="02040604050505020304" pitchFamily="18" charset="0"/>
              <a:ea typeface="Adobe Heiti Std R" pitchFamily="34" charset="-128"/>
            </a:endParaRPr>
          </a:p>
          <a:p>
            <a:pPr algn="ctr"/>
            <a:r>
              <a:rPr lang="tr-TR" sz="2400" dirty="0" smtClean="0">
                <a:solidFill>
                  <a:schemeClr val="accent2">
                    <a:lumMod val="75000"/>
                  </a:schemeClr>
                </a:solidFill>
                <a:latin typeface="Century" panose="02040604050505020304" pitchFamily="18" charset="0"/>
                <a:ea typeface="Adobe Heiti Std R" pitchFamily="34" charset="-128"/>
              </a:rPr>
              <a:t>fakat </a:t>
            </a:r>
            <a:r>
              <a:rPr lang="tr-TR" sz="2400" dirty="0">
                <a:solidFill>
                  <a:schemeClr val="accent2">
                    <a:lumMod val="75000"/>
                  </a:schemeClr>
                </a:solidFill>
                <a:latin typeface="Century" panose="02040604050505020304" pitchFamily="18" charset="0"/>
                <a:ea typeface="Adobe Heiti Std R" pitchFamily="34" charset="-128"/>
              </a:rPr>
              <a:t>sizi terfi </a:t>
            </a:r>
            <a:r>
              <a:rPr lang="tr-TR" sz="2400" dirty="0" smtClean="0">
                <a:solidFill>
                  <a:schemeClr val="accent2">
                    <a:lumMod val="75000"/>
                  </a:schemeClr>
                </a:solidFill>
                <a:latin typeface="Century" panose="02040604050505020304" pitchFamily="18" charset="0"/>
                <a:ea typeface="Adobe Heiti Std R" pitchFamily="34" charset="-128"/>
              </a:rPr>
              <a:t>ettiren</a:t>
            </a:r>
          </a:p>
          <a:p>
            <a:pPr algn="ctr"/>
            <a:r>
              <a:rPr lang="tr-TR" sz="2400" dirty="0" smtClean="0">
                <a:solidFill>
                  <a:schemeClr val="accent2">
                    <a:lumMod val="75000"/>
                  </a:schemeClr>
                </a:solidFill>
                <a:latin typeface="Century" panose="02040604050505020304" pitchFamily="18" charset="0"/>
                <a:ea typeface="Adobe Heiti Std R" pitchFamily="34" charset="-128"/>
              </a:rPr>
              <a:t> </a:t>
            </a:r>
            <a:r>
              <a:rPr lang="tr-TR" sz="2400" dirty="0">
                <a:solidFill>
                  <a:schemeClr val="accent2">
                    <a:lumMod val="75000"/>
                  </a:schemeClr>
                </a:solidFill>
                <a:latin typeface="Century" panose="02040604050505020304" pitchFamily="18" charset="0"/>
                <a:ea typeface="Adobe Heiti Std R" pitchFamily="34" charset="-128"/>
              </a:rPr>
              <a:t>EQ’ dur</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26743"/>
            <a:ext cx="1152128" cy="167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1187624" y="5301208"/>
            <a:ext cx="1368152" cy="1368152"/>
          </a:xfrm>
          <a:prstGeom prst="rect">
            <a:avLst/>
          </a:prstGeom>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629" y="3117453"/>
            <a:ext cx="14636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5580112" y="4653136"/>
            <a:ext cx="1944216" cy="2016224"/>
          </a:xfrm>
          <a:prstGeom prst="rect">
            <a:avLst/>
          </a:prstGeom>
          <a:gradFill>
            <a:gsLst>
              <a:gs pos="0">
                <a:schemeClr val="bg1">
                  <a:lumMod val="75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kış Çizelgesi: İşlem 1"/>
          <p:cNvSpPr/>
          <p:nvPr/>
        </p:nvSpPr>
        <p:spPr>
          <a:xfrm>
            <a:off x="1403648" y="5409220"/>
            <a:ext cx="216024" cy="684076"/>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kış Çizelgesi: İşlem 12"/>
          <p:cNvSpPr/>
          <p:nvPr/>
        </p:nvSpPr>
        <p:spPr>
          <a:xfrm>
            <a:off x="1403648" y="5586772"/>
            <a:ext cx="216024" cy="722548"/>
          </a:xfrm>
          <a:prstGeom prst="flowChartProcess">
            <a:avLst/>
          </a:prstGeom>
          <a:solidFill>
            <a:srgbClr val="C0000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kış Çizelgesi: İşlem 13"/>
          <p:cNvSpPr/>
          <p:nvPr/>
        </p:nvSpPr>
        <p:spPr>
          <a:xfrm>
            <a:off x="2013242" y="5409220"/>
            <a:ext cx="216024" cy="9001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kış Çizelgesi: İşlem 14"/>
          <p:cNvSpPr/>
          <p:nvPr/>
        </p:nvSpPr>
        <p:spPr>
          <a:xfrm>
            <a:off x="2013242" y="5928810"/>
            <a:ext cx="216024" cy="380510"/>
          </a:xfrm>
          <a:prstGeom prst="flowChartProcess">
            <a:avLst/>
          </a:prstGeom>
          <a:solidFill>
            <a:srgbClr val="C00000">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kış Çizelgesi: İşlem 15"/>
          <p:cNvSpPr/>
          <p:nvPr/>
        </p:nvSpPr>
        <p:spPr>
          <a:xfrm>
            <a:off x="6948264" y="5085184"/>
            <a:ext cx="216024" cy="100811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kış Çizelgesi: İşlem 16"/>
          <p:cNvSpPr/>
          <p:nvPr/>
        </p:nvSpPr>
        <p:spPr>
          <a:xfrm>
            <a:off x="5868144" y="5085184"/>
            <a:ext cx="239539" cy="100811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331640" y="6361583"/>
            <a:ext cx="432048" cy="338554"/>
          </a:xfrm>
          <a:prstGeom prst="rect">
            <a:avLst/>
          </a:prstGeom>
          <a:noFill/>
        </p:spPr>
        <p:txBody>
          <a:bodyPr wrap="square" rtlCol="0">
            <a:spAutoFit/>
          </a:bodyPr>
          <a:lstStyle/>
          <a:p>
            <a:r>
              <a:rPr lang="tr-TR" sz="1600" b="1" dirty="0" smtClean="0">
                <a:solidFill>
                  <a:srgbClr val="C00000"/>
                </a:solidFill>
              </a:rPr>
              <a:t>IQ</a:t>
            </a:r>
            <a:endParaRPr lang="tr-TR" sz="1600" b="1" dirty="0">
              <a:solidFill>
                <a:srgbClr val="C00000"/>
              </a:solidFill>
            </a:endParaRPr>
          </a:p>
        </p:txBody>
      </p:sp>
      <p:sp>
        <p:nvSpPr>
          <p:cNvPr id="5" name="Metin kutusu 4"/>
          <p:cNvSpPr txBox="1"/>
          <p:nvPr/>
        </p:nvSpPr>
        <p:spPr>
          <a:xfrm>
            <a:off x="1907704" y="6381328"/>
            <a:ext cx="576064" cy="338554"/>
          </a:xfrm>
          <a:prstGeom prst="rect">
            <a:avLst/>
          </a:prstGeom>
          <a:noFill/>
        </p:spPr>
        <p:txBody>
          <a:bodyPr wrap="square" rtlCol="0">
            <a:spAutoFit/>
          </a:bodyPr>
          <a:lstStyle/>
          <a:p>
            <a:r>
              <a:rPr lang="tr-TR" sz="1600" b="1" dirty="0" smtClean="0">
                <a:solidFill>
                  <a:srgbClr val="C00000"/>
                </a:solidFill>
              </a:rPr>
              <a:t>EQ</a:t>
            </a:r>
            <a:endParaRPr lang="tr-TR" b="1" dirty="0">
              <a:solidFill>
                <a:srgbClr val="C00000"/>
              </a:solidFill>
            </a:endParaRPr>
          </a:p>
        </p:txBody>
      </p:sp>
      <p:sp>
        <p:nvSpPr>
          <p:cNvPr id="18" name="Akış Çizelgesi: İşlem 17"/>
          <p:cNvSpPr/>
          <p:nvPr/>
        </p:nvSpPr>
        <p:spPr>
          <a:xfrm>
            <a:off x="5868144" y="5586772"/>
            <a:ext cx="239540" cy="506524"/>
          </a:xfrm>
          <a:prstGeom prst="flowChartProcess">
            <a:avLst/>
          </a:prstGeom>
          <a:solidFill>
            <a:srgbClr val="C00000">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kış Çizelgesi: İşlem 18"/>
          <p:cNvSpPr/>
          <p:nvPr/>
        </p:nvSpPr>
        <p:spPr>
          <a:xfrm>
            <a:off x="6948264" y="5229200"/>
            <a:ext cx="216024" cy="900100"/>
          </a:xfrm>
          <a:prstGeom prst="flowChartProcess">
            <a:avLst/>
          </a:prstGeom>
          <a:solidFill>
            <a:srgbClr val="C00000">
              <a:alpha val="8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5796136" y="6165304"/>
            <a:ext cx="432048" cy="338554"/>
          </a:xfrm>
          <a:prstGeom prst="rect">
            <a:avLst/>
          </a:prstGeom>
          <a:noFill/>
        </p:spPr>
        <p:txBody>
          <a:bodyPr wrap="square" rtlCol="0">
            <a:spAutoFit/>
          </a:bodyPr>
          <a:lstStyle/>
          <a:p>
            <a:r>
              <a:rPr lang="tr-TR" sz="1600" b="1" dirty="0" smtClean="0">
                <a:solidFill>
                  <a:srgbClr val="C00000"/>
                </a:solidFill>
              </a:rPr>
              <a:t>IQ</a:t>
            </a:r>
            <a:endParaRPr lang="tr-TR" sz="1600" b="1" dirty="0">
              <a:solidFill>
                <a:srgbClr val="C00000"/>
              </a:solidFill>
            </a:endParaRPr>
          </a:p>
        </p:txBody>
      </p:sp>
      <p:sp>
        <p:nvSpPr>
          <p:cNvPr id="21" name="Metin kutusu 20"/>
          <p:cNvSpPr txBox="1"/>
          <p:nvPr/>
        </p:nvSpPr>
        <p:spPr>
          <a:xfrm>
            <a:off x="6804248" y="6165304"/>
            <a:ext cx="576064" cy="338554"/>
          </a:xfrm>
          <a:prstGeom prst="rect">
            <a:avLst/>
          </a:prstGeom>
          <a:noFill/>
        </p:spPr>
        <p:txBody>
          <a:bodyPr wrap="square" rtlCol="0">
            <a:spAutoFit/>
          </a:bodyPr>
          <a:lstStyle/>
          <a:p>
            <a:r>
              <a:rPr lang="tr-TR" sz="1600" b="1" dirty="0" smtClean="0">
                <a:solidFill>
                  <a:srgbClr val="C00000"/>
                </a:solidFill>
              </a:rPr>
              <a:t>EQ</a:t>
            </a:r>
            <a:endParaRPr lang="tr-TR" b="1" dirty="0">
              <a:solidFill>
                <a:srgbClr val="C00000"/>
              </a:solidFill>
            </a:endParaRPr>
          </a:p>
        </p:txBody>
      </p:sp>
      <p:pic>
        <p:nvPicPr>
          <p:cNvPr id="4100"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363039">
            <a:off x="1285500" y="70492"/>
            <a:ext cx="1348621" cy="134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6136" y="-27384"/>
            <a:ext cx="3071973" cy="19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Metin kutusu 21"/>
          <p:cNvSpPr txBox="1"/>
          <p:nvPr/>
        </p:nvSpPr>
        <p:spPr>
          <a:xfrm>
            <a:off x="2051720" y="489446"/>
            <a:ext cx="4214942" cy="923330"/>
          </a:xfrm>
          <a:prstGeom prst="rect">
            <a:avLst/>
          </a:prstGeom>
          <a:noFill/>
        </p:spPr>
        <p:txBody>
          <a:bodyPr wrap="square" rtlCol="0">
            <a:spAutoFit/>
          </a:bodyPr>
          <a:lstStyle/>
          <a:p>
            <a:pPr algn="ctr"/>
            <a:r>
              <a:rPr lang="tr-TR" b="1" dirty="0" smtClean="0">
                <a:solidFill>
                  <a:schemeClr val="accent2">
                    <a:lumMod val="75000"/>
                  </a:schemeClr>
                </a:solidFill>
              </a:rPr>
              <a:t>HAYATTA HEDEFİ 12’DEN VURMANIN ANAHTARI</a:t>
            </a:r>
          </a:p>
          <a:p>
            <a:pPr algn="ctr"/>
            <a:r>
              <a:rPr lang="tr-TR" b="1" dirty="0" smtClean="0">
                <a:solidFill>
                  <a:schemeClr val="accent2">
                    <a:lumMod val="75000"/>
                  </a:schemeClr>
                </a:solidFill>
              </a:rPr>
              <a:t>DUYGUSAL ZEKA</a:t>
            </a:r>
            <a:endParaRPr lang="tr-TR" b="1" dirty="0">
              <a:solidFill>
                <a:schemeClr val="accent2">
                  <a:lumMod val="75000"/>
                </a:schemeClr>
              </a:solidFill>
            </a:endParaRPr>
          </a:p>
        </p:txBody>
      </p:sp>
    </p:spTree>
    <p:extLst>
      <p:ext uri="{BB962C8B-B14F-4D97-AF65-F5344CB8AC3E}">
        <p14:creationId xmlns:p14="http://schemas.microsoft.com/office/powerpoint/2010/main" val="70231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95536" y="1967929"/>
            <a:ext cx="4320480" cy="3693319"/>
          </a:xfrm>
          <a:prstGeom prst="rect">
            <a:avLst/>
          </a:prstGeom>
          <a:noFill/>
        </p:spPr>
        <p:txBody>
          <a:bodyPr wrap="square" rtlCol="0">
            <a:spAutoFit/>
          </a:bodyPr>
          <a:lstStyle/>
          <a:p>
            <a:pPr algn="just">
              <a:lnSpc>
                <a:spcPct val="150000"/>
              </a:lnSpc>
            </a:pPr>
            <a:r>
              <a:rPr lang="tr-TR" sz="1400" u="sng" dirty="0" smtClean="0">
                <a:solidFill>
                  <a:srgbClr val="00B050"/>
                </a:solidFill>
              </a:rPr>
              <a:t>Duygusal Zekanın Çocuklarda Sağlık Üzerine Etkisi</a:t>
            </a:r>
          </a:p>
          <a:p>
            <a:pPr algn="just">
              <a:lnSpc>
                <a:spcPct val="150000"/>
              </a:lnSpc>
            </a:pPr>
            <a:r>
              <a:rPr lang="tr-TR" sz="1400" dirty="0" smtClean="0"/>
              <a:t>	Merkezi sinir sistemi ve bağışıklık sistemi etkileşim içerisinde çalışmaktadır.</a:t>
            </a:r>
          </a:p>
          <a:p>
            <a:pPr algn="just">
              <a:lnSpc>
                <a:spcPct val="150000"/>
              </a:lnSpc>
            </a:pPr>
            <a:r>
              <a:rPr lang="tr-TR" sz="1400" dirty="0" smtClean="0"/>
              <a:t>Duyguları engellemek ya da aşırı zorlamak bağışıklık sistemini etkilemektedir. </a:t>
            </a:r>
          </a:p>
          <a:p>
            <a:pPr algn="just">
              <a:lnSpc>
                <a:spcPct val="150000"/>
              </a:lnSpc>
            </a:pPr>
            <a:r>
              <a:rPr lang="tr-TR" sz="1400" dirty="0" smtClean="0"/>
              <a:t>	Duygularını bastıran ya da belirgin duygusal sorunları hakkında konuşmayı reddeden kişilerde birçok sağlık probleminin ortaya çıkma riski bulunmaktadır.</a:t>
            </a:r>
          </a:p>
          <a:p>
            <a:pPr algn="just">
              <a:lnSpc>
                <a:spcPct val="150000"/>
              </a:lnSpc>
            </a:pPr>
            <a:r>
              <a:rPr lang="tr-TR" sz="1400" dirty="0" smtClean="0"/>
              <a:t>	Öfke ve benzeri olumsuz duygular, insan bedeni için zehir gibidir ve sigara içmeye eş değerde tehlikelerin ortaya çıkmasına neden olabilmektedir.</a:t>
            </a:r>
            <a:endParaRPr lang="tr-TR" sz="1400" dirty="0"/>
          </a:p>
        </p:txBody>
      </p:sp>
      <p:pic>
        <p:nvPicPr>
          <p:cNvPr id="9" name="Picture 2" descr="C:\Users\EXPER\Desktop\tasarım\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99784" y="116633"/>
            <a:ext cx="8520688"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971600" y="692696"/>
            <a:ext cx="6840760" cy="954107"/>
          </a:xfrm>
          <a:prstGeom prst="rect">
            <a:avLst/>
          </a:prstGeom>
          <a:noFill/>
        </p:spPr>
        <p:txBody>
          <a:bodyPr wrap="square" rtlCol="0">
            <a:spAutoFit/>
          </a:bodyPr>
          <a:lstStyle/>
          <a:p>
            <a:pPr algn="ctr"/>
            <a:r>
              <a:rPr lang="tr-TR" sz="2800" b="1" dirty="0" smtClean="0">
                <a:solidFill>
                  <a:srgbClr val="00B050"/>
                </a:solidFill>
              </a:rPr>
              <a:t>Duygusal Zekanın Çocukların Yaşam Becerileri Üstüne Etkisi</a:t>
            </a:r>
            <a:endParaRPr lang="tr-TR" sz="2800" b="1" dirty="0">
              <a:solidFill>
                <a:srgbClr val="00B050"/>
              </a:solidFill>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967929"/>
            <a:ext cx="4104456" cy="4018732"/>
          </a:xfrm>
          <a:prstGeom prst="rect">
            <a:avLst/>
          </a:prstGeom>
        </p:spPr>
      </p:pic>
    </p:spTree>
    <p:extLst>
      <p:ext uri="{BB962C8B-B14F-4D97-AF65-F5344CB8AC3E}">
        <p14:creationId xmlns:p14="http://schemas.microsoft.com/office/powerpoint/2010/main" val="259379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55576" y="1765346"/>
            <a:ext cx="7848872" cy="4849404"/>
          </a:xfrm>
          <a:prstGeom prst="rect">
            <a:avLst/>
          </a:prstGeom>
          <a:noFill/>
        </p:spPr>
        <p:txBody>
          <a:bodyPr wrap="square" rtlCol="0" anchor="ctr">
            <a:spAutoFit/>
          </a:bodyPr>
          <a:lstStyle/>
          <a:p>
            <a:pPr algn="just">
              <a:lnSpc>
                <a:spcPct val="150000"/>
              </a:lnSpc>
            </a:pPr>
            <a:r>
              <a:rPr lang="tr-TR" sz="1600" u="sng" dirty="0" smtClean="0">
                <a:solidFill>
                  <a:srgbClr val="009242"/>
                </a:solidFill>
                <a:latin typeface="Times New Roman" panose="02020603050405020304" pitchFamily="18" charset="0"/>
                <a:cs typeface="Times New Roman" panose="02020603050405020304" pitchFamily="18" charset="0"/>
              </a:rPr>
              <a:t>Duygusal  zekanın akademik başarı üzerine etkisi</a:t>
            </a:r>
          </a:p>
          <a:p>
            <a:pPr algn="just">
              <a:lnSpc>
                <a:spcPct val="150000"/>
              </a:lnSpc>
            </a:pPr>
            <a:r>
              <a:rPr lang="tr-TR" sz="1600" dirty="0" smtClean="0">
                <a:latin typeface="Times New Roman" panose="02020603050405020304" pitchFamily="18" charset="0"/>
                <a:cs typeface="Times New Roman" panose="02020603050405020304" pitchFamily="18" charset="0"/>
              </a:rPr>
              <a:t>	Yapılan araştırmalarda duygusal zekası yüksek olan çocukların hem akademik çalışmalarda diğer çocuklara göre daha başarılı olduklarını hem de öğretmenleri tarafından daha çok beğeni gördüklerini göstermektedir. </a:t>
            </a:r>
          </a:p>
          <a:p>
            <a:pPr algn="just">
              <a:lnSpc>
                <a:spcPct val="150000"/>
              </a:lnSpc>
            </a:pPr>
            <a:r>
              <a:rPr lang="tr-TR" sz="1600" dirty="0" smtClean="0">
                <a:latin typeface="Times New Roman" panose="02020603050405020304" pitchFamily="18" charset="0"/>
                <a:cs typeface="Times New Roman" panose="02020603050405020304" pitchFamily="18" charset="0"/>
              </a:rPr>
              <a:t>Duygusal zekası yüksek olan çocuklar bir hedefe yönelik motivasyonları, ilişki kurma ve sürdürmeleri, diğer çocuklara göre okulda ve okul dışında öğrenmeye ve gelişime daha isteklidir. Olumlu duygular merak, heyecan, onur, tutku özgüven gibi öğrencilerin yaşamsal hedeflerine yönelik motivasyonlarını  artırmaktadır.</a:t>
            </a:r>
          </a:p>
          <a:p>
            <a:pPr algn="just">
              <a:lnSpc>
                <a:spcPct val="150000"/>
              </a:lnSpc>
            </a:pPr>
            <a:endParaRPr lang="tr-TR" sz="1600" dirty="0">
              <a:latin typeface="Times New Roman" panose="02020603050405020304" pitchFamily="18" charset="0"/>
              <a:cs typeface="Times New Roman" panose="02020603050405020304" pitchFamily="18" charset="0"/>
            </a:endParaRPr>
          </a:p>
          <a:p>
            <a:pPr algn="just">
              <a:lnSpc>
                <a:spcPct val="150000"/>
              </a:lnSpc>
            </a:pPr>
            <a:r>
              <a:rPr lang="tr-TR" sz="1600" u="sng" dirty="0" smtClean="0">
                <a:solidFill>
                  <a:srgbClr val="00B050"/>
                </a:solidFill>
                <a:latin typeface="Times New Roman" panose="02020603050405020304" pitchFamily="18" charset="0"/>
                <a:cs typeface="Times New Roman" panose="02020603050405020304" pitchFamily="18" charset="0"/>
              </a:rPr>
              <a:t>Duygusal zekanın uyum becerileri üstüne etkisi</a:t>
            </a:r>
          </a:p>
          <a:p>
            <a:pPr algn="just">
              <a:lnSpc>
                <a:spcPct val="150000"/>
              </a:lnSpc>
            </a:pPr>
            <a:r>
              <a:rPr lang="tr-TR" sz="1600" dirty="0" smtClean="0">
                <a:latin typeface="Times New Roman" panose="02020603050405020304" pitchFamily="18" charset="0"/>
                <a:cs typeface="Times New Roman" panose="02020603050405020304" pitchFamily="18" charset="0"/>
              </a:rPr>
              <a:t>	Duygusal zekası yüksek olan bireylerin öz farkındalık, stresle başa  çıkma, sosyal beceri, yaşamsal hedeflere yönelik motivasyon sağlıklı karar verme yetilerine sahiptir. Bu yetiler sayesinde yaşadıkları sosyal çevreye uyum sağlayabilmektedir. </a:t>
            </a:r>
            <a:endParaRPr lang="tr-TR" sz="1600" dirty="0">
              <a:latin typeface="Times New Roman" panose="02020603050405020304" pitchFamily="18" charset="0"/>
              <a:cs typeface="Times New Roman" panose="02020603050405020304" pitchFamily="18" charset="0"/>
            </a:endParaRPr>
          </a:p>
        </p:txBody>
      </p:sp>
      <p:pic>
        <p:nvPicPr>
          <p:cNvPr id="2050" name="Picture 2" descr="C:\Users\EXPER\Desktop\tasarım\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99784" y="116633"/>
            <a:ext cx="8520688"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755576" y="764704"/>
            <a:ext cx="6840760" cy="954107"/>
          </a:xfrm>
          <a:prstGeom prst="rect">
            <a:avLst/>
          </a:prstGeom>
          <a:noFill/>
        </p:spPr>
        <p:txBody>
          <a:bodyPr wrap="square" rtlCol="0">
            <a:spAutoFit/>
          </a:bodyPr>
          <a:lstStyle/>
          <a:p>
            <a:pPr algn="ctr"/>
            <a:r>
              <a:rPr lang="tr-TR" sz="2800" b="1" dirty="0" smtClean="0">
                <a:solidFill>
                  <a:srgbClr val="00B050"/>
                </a:solidFill>
              </a:rPr>
              <a:t>Duygusal Zekanın Çocukların Yaşam Becerileri Üstüne Etkisi</a:t>
            </a:r>
            <a:endParaRPr lang="tr-TR" sz="2800" b="1" dirty="0">
              <a:solidFill>
                <a:srgbClr val="00B050"/>
              </a:solidFill>
            </a:endParaRPr>
          </a:p>
        </p:txBody>
      </p:sp>
    </p:spTree>
    <p:extLst>
      <p:ext uri="{BB962C8B-B14F-4D97-AF65-F5344CB8AC3E}">
        <p14:creationId xmlns:p14="http://schemas.microsoft.com/office/powerpoint/2010/main" val="832274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9512" y="188640"/>
            <a:ext cx="8712968" cy="830997"/>
          </a:xfrm>
          <a:prstGeom prst="rect">
            <a:avLst/>
          </a:prstGeom>
          <a:noFill/>
        </p:spPr>
        <p:txBody>
          <a:bodyPr wrap="square" rtlCol="0">
            <a:spAutoFit/>
          </a:bodyPr>
          <a:lstStyle/>
          <a:p>
            <a:r>
              <a:rPr lang="tr-TR" sz="2400" b="1" dirty="0" smtClean="0">
                <a:solidFill>
                  <a:schemeClr val="accent4">
                    <a:lumMod val="75000"/>
                  </a:schemeClr>
                </a:solidFill>
              </a:rPr>
              <a:t>Duygusal zeka ‘kişisel’ ve ‘sosyal’ olmak üzere iki asıl yetkinlikten meydana gelir</a:t>
            </a:r>
            <a:endParaRPr lang="tr-TR" sz="2400" b="1" dirty="0">
              <a:solidFill>
                <a:schemeClr val="accent4">
                  <a:lumMod val="75000"/>
                </a:schemeClr>
              </a:solidFill>
            </a:endParaRPr>
          </a:p>
        </p:txBody>
      </p:sp>
      <p:pic>
        <p:nvPicPr>
          <p:cNvPr id="3075" name="Picture 3" descr="C:\Users\EXPER\Desktop\tasarım\empati\tasarım\Resim1.pn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11560" y="709741"/>
            <a:ext cx="3670674" cy="2359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XPER\Desktop\tasarım\empati\tasarım\Resim1.png"/>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22766" y="4581128"/>
            <a:ext cx="336120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EXPER\Desktop\tasarım\empati\tasarım\Resim1.png"/>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01663" y="2725718"/>
            <a:ext cx="3454313" cy="2215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EXPER\Desktop\tasarım\empati\tasarım\Resim1.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73976" y="3276771"/>
            <a:ext cx="3189301" cy="26394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EXPER\Desktop\tasarım\empati\tasarım\Resim1.png"/>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73976" y="604138"/>
            <a:ext cx="3189301" cy="2672135"/>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664015" y="1196752"/>
            <a:ext cx="2259913" cy="830997"/>
          </a:xfrm>
          <a:prstGeom prst="rect">
            <a:avLst/>
          </a:prstGeom>
        </p:spPr>
        <p:txBody>
          <a:bodyPr wrap="none">
            <a:spAutoFit/>
          </a:bodyPr>
          <a:lstStyle/>
          <a:p>
            <a:pPr algn="ctr"/>
            <a:r>
              <a:rPr lang="tr-TR" sz="1600" b="1" dirty="0" err="1">
                <a:solidFill>
                  <a:schemeClr val="accent2">
                    <a:lumMod val="75000"/>
                  </a:schemeClr>
                </a:solidFill>
              </a:rPr>
              <a:t>Ö</a:t>
            </a:r>
            <a:r>
              <a:rPr lang="tr-TR" sz="1600" b="1" dirty="0" err="1" smtClean="0">
                <a:solidFill>
                  <a:schemeClr val="accent2">
                    <a:lumMod val="75000"/>
                  </a:schemeClr>
                </a:solidFill>
              </a:rPr>
              <a:t>zbilinç</a:t>
            </a:r>
            <a:r>
              <a:rPr lang="tr-TR" sz="1600" b="1" dirty="0" smtClean="0">
                <a:solidFill>
                  <a:schemeClr val="accent2">
                    <a:lumMod val="75000"/>
                  </a:schemeClr>
                </a:solidFill>
              </a:rPr>
              <a:t>,</a:t>
            </a:r>
          </a:p>
          <a:p>
            <a:pPr algn="ctr"/>
            <a:endParaRPr lang="tr-TR" sz="1600" b="1" dirty="0" smtClean="0">
              <a:solidFill>
                <a:schemeClr val="accent2">
                  <a:lumMod val="75000"/>
                </a:schemeClr>
              </a:solidFill>
            </a:endParaRPr>
          </a:p>
          <a:p>
            <a:pPr algn="ctr"/>
            <a:r>
              <a:rPr lang="tr-TR" sz="1600" b="1" dirty="0" smtClean="0">
                <a:solidFill>
                  <a:schemeClr val="accent2">
                    <a:lumMod val="75000"/>
                  </a:schemeClr>
                </a:solidFill>
              </a:rPr>
              <a:t>Kendiyle ilgili farkındalık</a:t>
            </a:r>
            <a:endParaRPr lang="tr-TR" sz="1600" b="1" dirty="0">
              <a:solidFill>
                <a:schemeClr val="accent2">
                  <a:lumMod val="75000"/>
                </a:schemeClr>
              </a:solidFill>
            </a:endParaRPr>
          </a:p>
        </p:txBody>
      </p:sp>
      <p:sp>
        <p:nvSpPr>
          <p:cNvPr id="8" name="Metin kutusu 7"/>
          <p:cNvSpPr txBox="1"/>
          <p:nvPr/>
        </p:nvSpPr>
        <p:spPr>
          <a:xfrm>
            <a:off x="2051720" y="3276273"/>
            <a:ext cx="1809647" cy="830997"/>
          </a:xfrm>
          <a:prstGeom prst="rect">
            <a:avLst/>
          </a:prstGeom>
          <a:noFill/>
        </p:spPr>
        <p:txBody>
          <a:bodyPr wrap="square" rtlCol="0">
            <a:spAutoFit/>
          </a:bodyPr>
          <a:lstStyle/>
          <a:p>
            <a:pPr algn="ctr"/>
            <a:r>
              <a:rPr lang="tr-TR" sz="1600" b="1" dirty="0" smtClean="0">
                <a:solidFill>
                  <a:schemeClr val="accent4">
                    <a:lumMod val="75000"/>
                  </a:schemeClr>
                </a:solidFill>
              </a:rPr>
              <a:t>Kendini yönetme</a:t>
            </a:r>
          </a:p>
          <a:p>
            <a:pPr algn="ctr"/>
            <a:r>
              <a:rPr lang="tr-TR" sz="1600" b="1" dirty="0" smtClean="0">
                <a:solidFill>
                  <a:schemeClr val="accent4">
                    <a:lumMod val="75000"/>
                  </a:schemeClr>
                </a:solidFill>
              </a:rPr>
              <a:t>Duygularını  idare edebilmek</a:t>
            </a:r>
            <a:endParaRPr lang="tr-TR" sz="1600" b="1" dirty="0">
              <a:solidFill>
                <a:schemeClr val="accent4">
                  <a:lumMod val="75000"/>
                </a:schemeClr>
              </a:solidFill>
            </a:endParaRPr>
          </a:p>
        </p:txBody>
      </p:sp>
      <p:sp>
        <p:nvSpPr>
          <p:cNvPr id="13" name="Metin kutusu 12"/>
          <p:cNvSpPr txBox="1"/>
          <p:nvPr/>
        </p:nvSpPr>
        <p:spPr>
          <a:xfrm>
            <a:off x="1982405" y="5085184"/>
            <a:ext cx="1725499" cy="830997"/>
          </a:xfrm>
          <a:prstGeom prst="rect">
            <a:avLst/>
          </a:prstGeom>
          <a:noFill/>
        </p:spPr>
        <p:txBody>
          <a:bodyPr wrap="square" rtlCol="0">
            <a:spAutoFit/>
          </a:bodyPr>
          <a:lstStyle/>
          <a:p>
            <a:pPr algn="ctr"/>
            <a:r>
              <a:rPr lang="tr-TR" sz="1600" b="1" dirty="0" smtClean="0">
                <a:solidFill>
                  <a:schemeClr val="accent5">
                    <a:lumMod val="75000"/>
                  </a:schemeClr>
                </a:solidFill>
              </a:rPr>
              <a:t>Kendini harekete geçirmek</a:t>
            </a:r>
          </a:p>
          <a:p>
            <a:pPr algn="ctr"/>
            <a:r>
              <a:rPr lang="tr-TR" sz="1600" b="1" dirty="0" smtClean="0">
                <a:solidFill>
                  <a:schemeClr val="accent5">
                    <a:lumMod val="75000"/>
                  </a:schemeClr>
                </a:solidFill>
              </a:rPr>
              <a:t>(Motivasyon)</a:t>
            </a:r>
            <a:endParaRPr lang="tr-TR" sz="1600" b="1" dirty="0">
              <a:solidFill>
                <a:schemeClr val="accent5">
                  <a:lumMod val="75000"/>
                </a:schemeClr>
              </a:solidFill>
            </a:endParaRPr>
          </a:p>
        </p:txBody>
      </p:sp>
      <p:sp>
        <p:nvSpPr>
          <p:cNvPr id="14" name="Metin kutusu 13"/>
          <p:cNvSpPr txBox="1"/>
          <p:nvPr/>
        </p:nvSpPr>
        <p:spPr>
          <a:xfrm>
            <a:off x="6444208" y="1168876"/>
            <a:ext cx="1728192" cy="1107996"/>
          </a:xfrm>
          <a:prstGeom prst="rect">
            <a:avLst/>
          </a:prstGeom>
          <a:noFill/>
        </p:spPr>
        <p:txBody>
          <a:bodyPr wrap="square" rtlCol="0">
            <a:spAutoFit/>
          </a:bodyPr>
          <a:lstStyle/>
          <a:p>
            <a:pPr algn="ctr"/>
            <a:r>
              <a:rPr lang="tr-TR" sz="1600" b="1" dirty="0" smtClean="0">
                <a:solidFill>
                  <a:schemeClr val="accent2">
                    <a:lumMod val="75000"/>
                  </a:schemeClr>
                </a:solidFill>
              </a:rPr>
              <a:t>Başkalarının duygularını anlama</a:t>
            </a:r>
          </a:p>
          <a:p>
            <a:pPr algn="ctr"/>
            <a:r>
              <a:rPr lang="tr-TR" sz="1600" b="1" dirty="0" smtClean="0">
                <a:solidFill>
                  <a:schemeClr val="accent2">
                    <a:lumMod val="75000"/>
                  </a:schemeClr>
                </a:solidFill>
              </a:rPr>
              <a:t>(Empati)</a:t>
            </a:r>
            <a:endParaRPr lang="tr-TR" sz="1600" b="1" dirty="0">
              <a:solidFill>
                <a:schemeClr val="accent2">
                  <a:lumMod val="75000"/>
                </a:schemeClr>
              </a:solidFill>
            </a:endParaRPr>
          </a:p>
        </p:txBody>
      </p:sp>
      <p:sp>
        <p:nvSpPr>
          <p:cNvPr id="15" name="Metin kutusu 14"/>
          <p:cNvSpPr txBox="1"/>
          <p:nvPr/>
        </p:nvSpPr>
        <p:spPr>
          <a:xfrm>
            <a:off x="6516216" y="3894147"/>
            <a:ext cx="1728192" cy="830997"/>
          </a:xfrm>
          <a:prstGeom prst="rect">
            <a:avLst/>
          </a:prstGeom>
          <a:noFill/>
        </p:spPr>
        <p:txBody>
          <a:bodyPr wrap="square" rtlCol="0">
            <a:spAutoFit/>
          </a:bodyPr>
          <a:lstStyle/>
          <a:p>
            <a:r>
              <a:rPr lang="tr-TR" sz="1600" b="1" dirty="0" smtClean="0">
                <a:solidFill>
                  <a:schemeClr val="tx2">
                    <a:lumMod val="75000"/>
                  </a:schemeClr>
                </a:solidFill>
              </a:rPr>
              <a:t>Sosyal Beceriler</a:t>
            </a:r>
          </a:p>
          <a:p>
            <a:r>
              <a:rPr lang="tr-TR" sz="1600" b="1" dirty="0">
                <a:solidFill>
                  <a:schemeClr val="tx2">
                    <a:lumMod val="75000"/>
                  </a:schemeClr>
                </a:solidFill>
              </a:rPr>
              <a:t>(</a:t>
            </a:r>
            <a:r>
              <a:rPr lang="tr-TR" sz="1600" b="1" dirty="0" smtClean="0">
                <a:solidFill>
                  <a:schemeClr val="tx2">
                    <a:lumMod val="75000"/>
                  </a:schemeClr>
                </a:solidFill>
              </a:rPr>
              <a:t>İletişim, liderlik, ilişki kurma,)</a:t>
            </a:r>
            <a:endParaRPr lang="tr-TR" sz="1600" b="1" dirty="0">
              <a:solidFill>
                <a:schemeClr val="tx2">
                  <a:lumMod val="75000"/>
                </a:schemeClr>
              </a:solidFill>
            </a:endParaRPr>
          </a:p>
        </p:txBody>
      </p:sp>
      <p:sp>
        <p:nvSpPr>
          <p:cNvPr id="16" name="Metin kutusu 15"/>
          <p:cNvSpPr txBox="1"/>
          <p:nvPr/>
        </p:nvSpPr>
        <p:spPr>
          <a:xfrm rot="16200000">
            <a:off x="-1269867" y="3389585"/>
            <a:ext cx="3975978" cy="1077218"/>
          </a:xfrm>
          <a:prstGeom prst="rect">
            <a:avLst/>
          </a:prstGeom>
          <a:noFill/>
        </p:spPr>
        <p:txBody>
          <a:bodyPr wrap="square" rtlCol="0">
            <a:spAutoFit/>
          </a:bodyPr>
          <a:lstStyle/>
          <a:p>
            <a:pPr algn="ctr"/>
            <a:r>
              <a:rPr lang="tr-TR" sz="3200" b="1" dirty="0" smtClean="0">
                <a:solidFill>
                  <a:schemeClr val="tx2">
                    <a:lumMod val="75000"/>
                  </a:schemeClr>
                </a:solidFill>
              </a:rPr>
              <a:t>Kişisel</a:t>
            </a:r>
          </a:p>
          <a:p>
            <a:pPr algn="ctr"/>
            <a:r>
              <a:rPr lang="tr-TR" sz="3200" b="1" dirty="0" smtClean="0">
                <a:solidFill>
                  <a:schemeClr val="tx2">
                    <a:lumMod val="75000"/>
                  </a:schemeClr>
                </a:solidFill>
              </a:rPr>
              <a:t>yetkinlikle</a:t>
            </a:r>
            <a:r>
              <a:rPr lang="tr-TR" sz="3200" b="1" dirty="0">
                <a:solidFill>
                  <a:schemeClr val="tx2">
                    <a:lumMod val="75000"/>
                  </a:schemeClr>
                </a:solidFill>
              </a:rPr>
              <a:t>r</a:t>
            </a:r>
          </a:p>
        </p:txBody>
      </p:sp>
      <p:sp>
        <p:nvSpPr>
          <p:cNvPr id="17" name="Metin kutusu 16"/>
          <p:cNvSpPr txBox="1"/>
          <p:nvPr/>
        </p:nvSpPr>
        <p:spPr>
          <a:xfrm rot="16200000">
            <a:off x="2987389" y="3180895"/>
            <a:ext cx="4393360" cy="1077218"/>
          </a:xfrm>
          <a:prstGeom prst="rect">
            <a:avLst/>
          </a:prstGeom>
          <a:noFill/>
        </p:spPr>
        <p:txBody>
          <a:bodyPr wrap="square" rtlCol="0">
            <a:spAutoFit/>
          </a:bodyPr>
          <a:lstStyle/>
          <a:p>
            <a:pPr algn="ctr"/>
            <a:r>
              <a:rPr lang="tr-TR" sz="3200" b="1" dirty="0" smtClean="0">
                <a:solidFill>
                  <a:schemeClr val="tx2">
                    <a:lumMod val="75000"/>
                  </a:schemeClr>
                </a:solidFill>
              </a:rPr>
              <a:t>Sosyal </a:t>
            </a:r>
          </a:p>
          <a:p>
            <a:pPr algn="ctr"/>
            <a:r>
              <a:rPr lang="tr-TR" sz="3200" b="1" dirty="0" smtClean="0">
                <a:solidFill>
                  <a:schemeClr val="tx2">
                    <a:lumMod val="75000"/>
                  </a:schemeClr>
                </a:solidFill>
              </a:rPr>
              <a:t>yetkinlikler</a:t>
            </a:r>
            <a:endParaRPr lang="tr-TR" sz="3200" b="1" dirty="0">
              <a:solidFill>
                <a:schemeClr val="tx2">
                  <a:lumMod val="75000"/>
                </a:schemeClr>
              </a:solidFill>
            </a:endParaRPr>
          </a:p>
        </p:txBody>
      </p:sp>
    </p:spTree>
    <p:extLst>
      <p:ext uri="{BB962C8B-B14F-4D97-AF65-F5344CB8AC3E}">
        <p14:creationId xmlns:p14="http://schemas.microsoft.com/office/powerpoint/2010/main" val="2363646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EXPER\Desktop\tasarım\empati\tasarım\Resim1.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1520" y="260648"/>
            <a:ext cx="3888432"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259632" y="836712"/>
            <a:ext cx="2517164" cy="954107"/>
          </a:xfrm>
          <a:prstGeom prst="rect">
            <a:avLst/>
          </a:prstGeom>
        </p:spPr>
        <p:txBody>
          <a:bodyPr wrap="none">
            <a:spAutoFit/>
          </a:bodyPr>
          <a:lstStyle/>
          <a:p>
            <a:pPr algn="ctr"/>
            <a:r>
              <a:rPr lang="tr-TR" sz="2000" b="1" dirty="0" err="1">
                <a:solidFill>
                  <a:schemeClr val="accent2">
                    <a:lumMod val="75000"/>
                  </a:schemeClr>
                </a:solidFill>
              </a:rPr>
              <a:t>özbilinç</a:t>
            </a:r>
            <a:r>
              <a:rPr lang="tr-TR" sz="2000" b="1" dirty="0" smtClean="0">
                <a:solidFill>
                  <a:schemeClr val="accent2">
                    <a:lumMod val="75000"/>
                  </a:schemeClr>
                </a:solidFill>
              </a:rPr>
              <a:t>,</a:t>
            </a:r>
          </a:p>
          <a:p>
            <a:pPr algn="ctr"/>
            <a:endParaRPr lang="tr-TR" b="1" dirty="0" smtClean="0">
              <a:solidFill>
                <a:schemeClr val="accent2">
                  <a:lumMod val="75000"/>
                </a:schemeClr>
              </a:solidFill>
            </a:endParaRPr>
          </a:p>
          <a:p>
            <a:pPr algn="ctr"/>
            <a:r>
              <a:rPr lang="tr-TR" b="1" dirty="0" smtClean="0">
                <a:solidFill>
                  <a:schemeClr val="accent2">
                    <a:lumMod val="75000"/>
                  </a:schemeClr>
                </a:solidFill>
              </a:rPr>
              <a:t>Kendiyle ilgili farkındalık</a:t>
            </a:r>
            <a:endParaRPr lang="tr-TR" b="1" dirty="0">
              <a:solidFill>
                <a:schemeClr val="accent2">
                  <a:lumMod val="75000"/>
                </a:schemeClr>
              </a:solidFill>
            </a:endParaRPr>
          </a:p>
        </p:txBody>
      </p:sp>
      <p:sp>
        <p:nvSpPr>
          <p:cNvPr id="6" name="Metin kutusu 5"/>
          <p:cNvSpPr txBox="1"/>
          <p:nvPr/>
        </p:nvSpPr>
        <p:spPr>
          <a:xfrm>
            <a:off x="323528" y="2917393"/>
            <a:ext cx="3888432" cy="1015663"/>
          </a:xfrm>
          <a:prstGeom prst="rect">
            <a:avLst/>
          </a:prstGeom>
          <a:noFill/>
          <a:ln w="41275">
            <a:solidFill>
              <a:srgbClr val="F8A968"/>
            </a:solidFill>
            <a:prstDash val="dash"/>
          </a:ln>
        </p:spPr>
        <p:txBody>
          <a:bodyPr wrap="square" rtlCol="0">
            <a:spAutoFit/>
          </a:bodyPr>
          <a:lstStyle/>
          <a:p>
            <a:pPr marL="285750" indent="-285750">
              <a:buFont typeface="Wingdings" panose="05000000000000000000" pitchFamily="2" charset="2"/>
              <a:buChar char="v"/>
            </a:pPr>
            <a:r>
              <a:rPr lang="tr-TR" sz="1200" dirty="0" smtClean="0"/>
              <a:t>Kişinin kendi duygularını tanıması ve duygularının doğurduğu sonuçları bilmesi,</a:t>
            </a:r>
          </a:p>
          <a:p>
            <a:pPr marL="285750" indent="-285750">
              <a:buFont typeface="Wingdings" panose="05000000000000000000" pitchFamily="2" charset="2"/>
              <a:buChar char="v"/>
            </a:pPr>
            <a:r>
              <a:rPr lang="tr-TR" sz="1200" dirty="0" smtClean="0"/>
              <a:t>Kendi zayıf ve güçlü yanlarını bilmesi ve kabullenmesi,</a:t>
            </a:r>
          </a:p>
          <a:p>
            <a:pPr marL="285750" indent="-285750">
              <a:buFont typeface="Wingdings" panose="05000000000000000000" pitchFamily="2" charset="2"/>
              <a:buChar char="v"/>
            </a:pPr>
            <a:r>
              <a:rPr lang="tr-TR" sz="1200" dirty="0" smtClean="0"/>
              <a:t>Var olan özellikleriyle  kendini ‘Değerli’ olduğunu kabul etmesidir. </a:t>
            </a:r>
            <a:endParaRPr lang="tr-TR" sz="1200" dirty="0"/>
          </a:p>
        </p:txBody>
      </p:sp>
      <p:pic>
        <p:nvPicPr>
          <p:cNvPr id="7" name="Picture 3" descr="C:\Users\EXPER\Desktop\tasarım\empati\tasarım\Resim1.png"/>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60033" y="188640"/>
            <a:ext cx="3600400"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6074721" y="908720"/>
            <a:ext cx="1809647" cy="830997"/>
          </a:xfrm>
          <a:prstGeom prst="rect">
            <a:avLst/>
          </a:prstGeom>
          <a:noFill/>
        </p:spPr>
        <p:txBody>
          <a:bodyPr wrap="square" rtlCol="0">
            <a:spAutoFit/>
          </a:bodyPr>
          <a:lstStyle/>
          <a:p>
            <a:pPr algn="ctr"/>
            <a:r>
              <a:rPr lang="tr-TR" sz="1600" b="1" dirty="0" smtClean="0">
                <a:solidFill>
                  <a:schemeClr val="accent4">
                    <a:lumMod val="75000"/>
                  </a:schemeClr>
                </a:solidFill>
              </a:rPr>
              <a:t>Kendini yönetme</a:t>
            </a:r>
          </a:p>
          <a:p>
            <a:pPr algn="ctr"/>
            <a:r>
              <a:rPr lang="tr-TR" sz="1600" b="1" dirty="0" smtClean="0">
                <a:solidFill>
                  <a:schemeClr val="accent4">
                    <a:lumMod val="75000"/>
                  </a:schemeClr>
                </a:solidFill>
              </a:rPr>
              <a:t>Duygularını  idare edebilmek</a:t>
            </a:r>
            <a:endParaRPr lang="tr-TR" sz="1600" b="1" dirty="0">
              <a:solidFill>
                <a:schemeClr val="accent4">
                  <a:lumMod val="75000"/>
                </a:schemeClr>
              </a:solidFill>
            </a:endParaRPr>
          </a:p>
        </p:txBody>
      </p:sp>
      <p:sp>
        <p:nvSpPr>
          <p:cNvPr id="9" name="Dikdörtgen 8"/>
          <p:cNvSpPr/>
          <p:nvPr/>
        </p:nvSpPr>
        <p:spPr>
          <a:xfrm>
            <a:off x="5078127" y="2924944"/>
            <a:ext cx="3742345" cy="1015663"/>
          </a:xfrm>
          <a:prstGeom prst="rect">
            <a:avLst/>
          </a:prstGeom>
          <a:ln w="38100">
            <a:solidFill>
              <a:schemeClr val="accent4">
                <a:lumMod val="75000"/>
              </a:schemeClr>
            </a:solidFill>
            <a:prstDash val="dash"/>
          </a:ln>
        </p:spPr>
        <p:txBody>
          <a:bodyPr wrap="square">
            <a:spAutoFit/>
          </a:bodyPr>
          <a:lstStyle/>
          <a:p>
            <a:pPr marL="171450" indent="-171450">
              <a:buFont typeface="Wingdings" panose="05000000000000000000" pitchFamily="2" charset="2"/>
              <a:buChar char="v"/>
            </a:pPr>
            <a:r>
              <a:rPr lang="tr-TR" sz="1200" dirty="0">
                <a:latin typeface="Times New Roman" panose="02020603050405020304" pitchFamily="18" charset="0"/>
                <a:cs typeface="Times New Roman" panose="02020603050405020304" pitchFamily="18" charset="0"/>
              </a:rPr>
              <a:t>Kişinin sahip olduğu dürtüleri, istekleri kontrol etmesi ve yönlendirmesi </a:t>
            </a:r>
            <a:endParaRPr lang="tr-TR"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tr-TR" sz="1200" dirty="0">
                <a:latin typeface="Times New Roman" panose="02020603050405020304" pitchFamily="18" charset="0"/>
                <a:cs typeface="Times New Roman" panose="02020603050405020304" pitchFamily="18" charset="0"/>
              </a:rPr>
              <a:t>O</a:t>
            </a:r>
            <a:r>
              <a:rPr lang="tr-TR" sz="1200" dirty="0" smtClean="0">
                <a:latin typeface="Times New Roman" panose="02020603050405020304" pitchFamily="18" charset="0"/>
                <a:cs typeface="Times New Roman" panose="02020603050405020304" pitchFamily="18" charset="0"/>
              </a:rPr>
              <a:t>lumsuz </a:t>
            </a:r>
            <a:r>
              <a:rPr lang="tr-TR" sz="1200" dirty="0">
                <a:latin typeface="Times New Roman" panose="02020603050405020304" pitchFamily="18" charset="0"/>
                <a:cs typeface="Times New Roman" panose="02020603050405020304" pitchFamily="18" charset="0"/>
              </a:rPr>
              <a:t>duygularla başa çıkabilmek </a:t>
            </a:r>
            <a:endParaRPr lang="tr-TR" sz="1200" dirty="0" smtClean="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tr-TR" sz="1200" dirty="0">
                <a:latin typeface="Times New Roman" panose="02020603050405020304" pitchFamily="18" charset="0"/>
                <a:cs typeface="Times New Roman" panose="02020603050405020304" pitchFamily="18" charset="0"/>
              </a:rPr>
              <a:t>Kişinin yeni bilgi, yaklaşım ve fikirlerden rahatsızlık duymaması. </a:t>
            </a:r>
          </a:p>
        </p:txBody>
      </p:sp>
      <p:pic>
        <p:nvPicPr>
          <p:cNvPr id="10" name="Picture 3" descr="C:\Users\EXPER\Desktop\tasarım\empati\tasarım\Resim1.png"/>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1520" y="3789040"/>
            <a:ext cx="3361202" cy="2376264"/>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1259632" y="4398203"/>
            <a:ext cx="1725499" cy="830997"/>
          </a:xfrm>
          <a:prstGeom prst="rect">
            <a:avLst/>
          </a:prstGeom>
          <a:noFill/>
        </p:spPr>
        <p:txBody>
          <a:bodyPr wrap="square" rtlCol="0">
            <a:spAutoFit/>
          </a:bodyPr>
          <a:lstStyle/>
          <a:p>
            <a:pPr algn="ctr"/>
            <a:r>
              <a:rPr lang="tr-TR" sz="1600" b="1" dirty="0" smtClean="0">
                <a:solidFill>
                  <a:schemeClr val="accent5">
                    <a:lumMod val="75000"/>
                  </a:schemeClr>
                </a:solidFill>
              </a:rPr>
              <a:t>Kendini harekete geçirmek</a:t>
            </a:r>
          </a:p>
          <a:p>
            <a:pPr algn="ctr"/>
            <a:r>
              <a:rPr lang="tr-TR" sz="1600" b="1" dirty="0" smtClean="0">
                <a:solidFill>
                  <a:schemeClr val="accent5">
                    <a:lumMod val="75000"/>
                  </a:schemeClr>
                </a:solidFill>
              </a:rPr>
              <a:t>(Motivasyon)</a:t>
            </a:r>
            <a:endParaRPr lang="tr-TR" sz="1600" b="1" dirty="0">
              <a:solidFill>
                <a:schemeClr val="accent5">
                  <a:lumMod val="75000"/>
                </a:schemeClr>
              </a:solidFill>
            </a:endParaRPr>
          </a:p>
        </p:txBody>
      </p:sp>
      <p:sp>
        <p:nvSpPr>
          <p:cNvPr id="12" name="Dikdörtgen 11"/>
          <p:cNvSpPr/>
          <p:nvPr/>
        </p:nvSpPr>
        <p:spPr>
          <a:xfrm>
            <a:off x="360040" y="6176337"/>
            <a:ext cx="4067944" cy="276999"/>
          </a:xfrm>
          <a:prstGeom prst="rect">
            <a:avLst/>
          </a:prstGeom>
          <a:ln w="38100">
            <a:solidFill>
              <a:schemeClr val="accent5">
                <a:lumMod val="75000"/>
              </a:schemeClr>
            </a:solidFill>
            <a:prstDash val="lgDash"/>
          </a:ln>
        </p:spPr>
        <p:txBody>
          <a:bodyPr wrap="square">
            <a:spAutoFit/>
          </a:bodyPr>
          <a:lstStyle/>
          <a:p>
            <a:r>
              <a:rPr lang="tr-TR" sz="1200" dirty="0"/>
              <a:t>Kişinin amaçlarına ulaşmak için duygularını yönlendirebilmesi </a:t>
            </a:r>
          </a:p>
        </p:txBody>
      </p:sp>
      <p:sp>
        <p:nvSpPr>
          <p:cNvPr id="13" name="Metin kutusu 12"/>
          <p:cNvSpPr txBox="1"/>
          <p:nvPr/>
        </p:nvSpPr>
        <p:spPr>
          <a:xfrm>
            <a:off x="5292080" y="4398203"/>
            <a:ext cx="3384376" cy="1446550"/>
          </a:xfrm>
          <a:prstGeom prst="rect">
            <a:avLst/>
          </a:prstGeom>
          <a:noFill/>
        </p:spPr>
        <p:txBody>
          <a:bodyPr wrap="square" rtlCol="0">
            <a:spAutoFit/>
          </a:bodyPr>
          <a:lstStyle/>
          <a:p>
            <a:pPr algn="ctr"/>
            <a:r>
              <a:rPr lang="tr-TR" sz="4400" b="1" dirty="0" smtClean="0">
                <a:solidFill>
                  <a:srgbClr val="FF0000"/>
                </a:solidFill>
              </a:rPr>
              <a:t>Kişisel Yetkinlikler</a:t>
            </a:r>
            <a:endParaRPr lang="tr-TR" sz="4400" b="1" dirty="0">
              <a:solidFill>
                <a:srgbClr val="FF0000"/>
              </a:solidFill>
            </a:endParaRPr>
          </a:p>
        </p:txBody>
      </p:sp>
    </p:spTree>
    <p:extLst>
      <p:ext uri="{BB962C8B-B14F-4D97-AF65-F5344CB8AC3E}">
        <p14:creationId xmlns:p14="http://schemas.microsoft.com/office/powerpoint/2010/main" val="172226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5074" y="0"/>
            <a:ext cx="9289074" cy="6858000"/>
          </a:xfrm>
          <a:prstGeom prst="rect">
            <a:avLst/>
          </a:prstGeom>
        </p:spPr>
      </p:pic>
      <p:sp>
        <p:nvSpPr>
          <p:cNvPr id="5" name="Metin kutusu 4"/>
          <p:cNvSpPr txBox="1"/>
          <p:nvPr/>
        </p:nvSpPr>
        <p:spPr>
          <a:xfrm>
            <a:off x="5552343" y="4171950"/>
            <a:ext cx="184731" cy="369332"/>
          </a:xfrm>
          <a:prstGeom prst="rect">
            <a:avLst/>
          </a:prstGeom>
          <a:noFill/>
        </p:spPr>
        <p:txBody>
          <a:bodyPr wrap="none" rtlCol="0">
            <a:spAutoFit/>
          </a:bodyPr>
          <a:lstStyle/>
          <a:p>
            <a:endParaRPr lang="tr-TR" dirty="0"/>
          </a:p>
        </p:txBody>
      </p:sp>
      <p:sp>
        <p:nvSpPr>
          <p:cNvPr id="6" name="Metin kutusu 5"/>
          <p:cNvSpPr txBox="1"/>
          <p:nvPr/>
        </p:nvSpPr>
        <p:spPr>
          <a:xfrm>
            <a:off x="487973" y="1720840"/>
            <a:ext cx="6989884" cy="3416320"/>
          </a:xfrm>
          <a:prstGeom prst="rect">
            <a:avLst/>
          </a:prstGeom>
          <a:noFill/>
        </p:spPr>
        <p:txBody>
          <a:bodyPr wrap="square" rtlCol="0">
            <a:spAutoFit/>
          </a:bodyPr>
          <a:lstStyle/>
          <a:p>
            <a:r>
              <a:rPr lang="tr-TR" b="1" dirty="0" smtClean="0">
                <a:latin typeface="Calibri" panose="020F0502020204030204" pitchFamily="34" charset="0"/>
                <a:cs typeface="Calibri" panose="020F0502020204030204" pitchFamily="34" charset="0"/>
              </a:rPr>
              <a:t>Bu Ali. </a:t>
            </a:r>
          </a:p>
          <a:p>
            <a:r>
              <a:rPr lang="tr-TR" b="1" dirty="0" smtClean="0">
                <a:latin typeface="Calibri" panose="020F0502020204030204" pitchFamily="34" charset="0"/>
                <a:cs typeface="Calibri" panose="020F0502020204030204" pitchFamily="34" charset="0"/>
              </a:rPr>
              <a:t>Öğretmenlerin gözde öğrencisi.</a:t>
            </a:r>
          </a:p>
          <a:p>
            <a:r>
              <a:rPr lang="tr-TR" b="1" dirty="0" smtClean="0">
                <a:latin typeface="Calibri" panose="020F0502020204030204" pitchFamily="34" charset="0"/>
                <a:cs typeface="Calibri" panose="020F0502020204030204" pitchFamily="34" charset="0"/>
              </a:rPr>
              <a:t>Kurallara saygılı, derslerinde hep en başarılı. Bütün notları çok güzel. Derste hiç sesi çıkmaz hep öğretmeni dinler. </a:t>
            </a:r>
          </a:p>
          <a:p>
            <a:r>
              <a:rPr lang="tr-TR" b="1" dirty="0" smtClean="0">
                <a:latin typeface="Calibri" panose="020F0502020204030204" pitchFamily="34" charset="0"/>
                <a:cs typeface="Calibri" panose="020F0502020204030204" pitchFamily="34" charset="0"/>
              </a:rPr>
              <a:t>Az sayıda arkadaşı var ve genelde ders çalışmaktan arkadaşlarıyla vakit geçirmeye fırsat bulamaz </a:t>
            </a:r>
            <a:r>
              <a:rPr lang="tr-TR" b="1" dirty="0" smtClean="0">
                <a:solidFill>
                  <a:srgbClr val="C00000"/>
                </a:solidFill>
                <a:latin typeface="Calibri" panose="020F0502020204030204" pitchFamily="34" charset="0"/>
                <a:cs typeface="Calibri" panose="020F0502020204030204" pitchFamily="34" charset="0"/>
              </a:rPr>
              <a:t>ama olsun </a:t>
            </a:r>
            <a:r>
              <a:rPr lang="tr-TR" b="1" dirty="0" smtClean="0">
                <a:latin typeface="Calibri" panose="020F0502020204030204" pitchFamily="34" charset="0"/>
                <a:cs typeface="Calibri" panose="020F0502020204030204" pitchFamily="34" charset="0"/>
              </a:rPr>
              <a:t>çok başarılı. </a:t>
            </a:r>
          </a:p>
          <a:p>
            <a:r>
              <a:rPr lang="tr-TR" b="1" dirty="0" smtClean="0">
                <a:latin typeface="Calibri" panose="020F0502020204030204" pitchFamily="34" charset="0"/>
                <a:cs typeface="Calibri" panose="020F0502020204030204" pitchFamily="34" charset="0"/>
              </a:rPr>
              <a:t>Kendini ifade ederken doğru kelimeleri bulmakta biraz zorlanıyor </a:t>
            </a:r>
            <a:r>
              <a:rPr lang="tr-TR" b="1" dirty="0" smtClean="0">
                <a:solidFill>
                  <a:srgbClr val="C00000"/>
                </a:solidFill>
                <a:latin typeface="Calibri" panose="020F0502020204030204" pitchFamily="34" charset="0"/>
                <a:cs typeface="Calibri" panose="020F0502020204030204" pitchFamily="34" charset="0"/>
              </a:rPr>
              <a:t>ama olsun </a:t>
            </a:r>
            <a:r>
              <a:rPr lang="tr-TR" b="1" dirty="0" smtClean="0">
                <a:latin typeface="Calibri" panose="020F0502020204030204" pitchFamily="34" charset="0"/>
                <a:cs typeface="Calibri" panose="020F0502020204030204" pitchFamily="34" charset="0"/>
              </a:rPr>
              <a:t>yazılı kağıtları on numara. </a:t>
            </a:r>
          </a:p>
          <a:p>
            <a:r>
              <a:rPr lang="tr-TR" b="1" dirty="0" smtClean="0">
                <a:latin typeface="Calibri" panose="020F0502020204030204" pitchFamily="34" charset="0"/>
                <a:cs typeface="Calibri" panose="020F0502020204030204" pitchFamily="34" charset="0"/>
              </a:rPr>
              <a:t>Sosyal ilişkileri biraz sıkıntılı, biraz utangaç ve genelde evde vakit geçirir</a:t>
            </a:r>
            <a:r>
              <a:rPr lang="tr-TR" b="1" dirty="0" smtClean="0">
                <a:solidFill>
                  <a:srgbClr val="C00000"/>
                </a:solidFill>
                <a:latin typeface="Calibri" panose="020F0502020204030204" pitchFamily="34" charset="0"/>
                <a:cs typeface="Calibri" panose="020F0502020204030204" pitchFamily="34" charset="0"/>
              </a:rPr>
              <a:t> ama olsun </a:t>
            </a:r>
            <a:r>
              <a:rPr lang="tr-TR" b="1" dirty="0" smtClean="0">
                <a:latin typeface="Calibri" panose="020F0502020204030204" pitchFamily="34" charset="0"/>
                <a:cs typeface="Calibri" panose="020F0502020204030204" pitchFamily="34" charset="0"/>
              </a:rPr>
              <a:t>evde boş durmaz ders çalışır, test çözer. </a:t>
            </a:r>
          </a:p>
          <a:p>
            <a:r>
              <a:rPr lang="tr-TR" b="1" dirty="0" smtClean="0">
                <a:latin typeface="Calibri" panose="020F0502020204030204" pitchFamily="34" charset="0"/>
                <a:cs typeface="Calibri" panose="020F0502020204030204" pitchFamily="34" charset="0"/>
              </a:rPr>
              <a:t>Ali büyüyünce çok iyi işler başaracak çünkü Ali çok zeki ve uslu. </a:t>
            </a:r>
          </a:p>
          <a:p>
            <a:r>
              <a:rPr lang="tr-TR" b="1" dirty="0" smtClean="0">
                <a:solidFill>
                  <a:srgbClr val="C00000"/>
                </a:solidFill>
                <a:latin typeface="Calibri" panose="020F0502020204030204" pitchFamily="34" charset="0"/>
                <a:cs typeface="Calibri" panose="020F0502020204030204" pitchFamily="34" charset="0"/>
              </a:rPr>
              <a:t>Ama olsun mu ?</a:t>
            </a:r>
            <a:endParaRPr lang="tr-TR" b="1" dirty="0">
              <a:solidFill>
                <a:srgbClr val="C00000"/>
              </a:solidFill>
              <a:latin typeface="Calibri" panose="020F0502020204030204" pitchFamily="34" charset="0"/>
              <a:cs typeface="Calibri" panose="020F0502020204030204" pitchFamily="34"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702" y="-342901"/>
            <a:ext cx="3693207" cy="5334632"/>
          </a:xfrm>
          <a:prstGeom prst="rect">
            <a:avLst/>
          </a:prstGeom>
        </p:spPr>
      </p:pic>
    </p:spTree>
    <p:extLst>
      <p:ext uri="{BB962C8B-B14F-4D97-AF65-F5344CB8AC3E}">
        <p14:creationId xmlns:p14="http://schemas.microsoft.com/office/powerpoint/2010/main" val="151598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EXPER\Desktop\tasarım\empati\tasarım\Resim1.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7504" y="116632"/>
            <a:ext cx="3960440"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5536" y="3429000"/>
            <a:ext cx="3816424" cy="1169551"/>
          </a:xfrm>
          <a:prstGeom prst="rect">
            <a:avLst/>
          </a:prstGeom>
          <a:ln w="38100">
            <a:solidFill>
              <a:schemeClr val="accent2">
                <a:lumMod val="75000"/>
              </a:schemeClr>
            </a:solidFill>
            <a:prstDash val="lgDash"/>
          </a:ln>
        </p:spPr>
        <p:txBody>
          <a:bodyPr wrap="square">
            <a:spAutoFit/>
          </a:bodyPr>
          <a:lstStyle/>
          <a:p>
            <a:pPr marL="285750" indent="-285750" algn="just">
              <a:buFont typeface="Wingdings" panose="05000000000000000000" pitchFamily="2" charset="2"/>
              <a:buChar char="v"/>
            </a:pPr>
            <a:r>
              <a:rPr lang="tr-TR" sz="1400" dirty="0"/>
              <a:t>Kişinin başka insanların duygularını, ihtiyaçlarını ve kaygılarını </a:t>
            </a:r>
            <a:r>
              <a:rPr lang="tr-TR" sz="1400" dirty="0" smtClean="0"/>
              <a:t>anlayabilmesi</a:t>
            </a:r>
            <a:r>
              <a:rPr lang="tr-TR" sz="1400" dirty="0"/>
              <a:t>. </a:t>
            </a:r>
            <a:r>
              <a:rPr lang="tr-TR" sz="1400" dirty="0" smtClean="0"/>
              <a:t>Kökeni ‘</a:t>
            </a:r>
            <a:r>
              <a:rPr lang="tr-TR" sz="1400" dirty="0" err="1" smtClean="0"/>
              <a:t>özbilinçtir</a:t>
            </a:r>
            <a:r>
              <a:rPr lang="tr-TR" sz="1400" dirty="0" smtClean="0"/>
              <a:t>’ Kendi duygularımızı ne kadar iyi yorumlayabilirsek diğer insanların duygularını da o kadar iyi anlayabiliriz.</a:t>
            </a:r>
            <a:endParaRPr lang="tr-TR" sz="1400" dirty="0"/>
          </a:p>
        </p:txBody>
      </p:sp>
      <p:sp>
        <p:nvSpPr>
          <p:cNvPr id="6" name="Metin kutusu 5"/>
          <p:cNvSpPr txBox="1"/>
          <p:nvPr/>
        </p:nvSpPr>
        <p:spPr>
          <a:xfrm>
            <a:off x="1619672" y="808836"/>
            <a:ext cx="1728192" cy="1107996"/>
          </a:xfrm>
          <a:prstGeom prst="rect">
            <a:avLst/>
          </a:prstGeom>
          <a:noFill/>
        </p:spPr>
        <p:txBody>
          <a:bodyPr wrap="square" rtlCol="0">
            <a:spAutoFit/>
          </a:bodyPr>
          <a:lstStyle/>
          <a:p>
            <a:pPr algn="ctr"/>
            <a:r>
              <a:rPr lang="tr-TR" sz="1600" b="1" dirty="0" smtClean="0">
                <a:solidFill>
                  <a:schemeClr val="accent2">
                    <a:lumMod val="75000"/>
                  </a:schemeClr>
                </a:solidFill>
              </a:rPr>
              <a:t>Başkalarının duygularını anlama</a:t>
            </a:r>
          </a:p>
          <a:p>
            <a:pPr algn="ctr"/>
            <a:r>
              <a:rPr lang="tr-TR" sz="1600" b="1" dirty="0" smtClean="0">
                <a:solidFill>
                  <a:schemeClr val="accent2">
                    <a:lumMod val="75000"/>
                  </a:schemeClr>
                </a:solidFill>
              </a:rPr>
              <a:t>(Empati)</a:t>
            </a:r>
            <a:endParaRPr lang="tr-TR" sz="1600" b="1" dirty="0">
              <a:solidFill>
                <a:schemeClr val="accent2">
                  <a:lumMod val="75000"/>
                </a:schemeClr>
              </a:solidFill>
            </a:endParaRPr>
          </a:p>
        </p:txBody>
      </p:sp>
      <p:pic>
        <p:nvPicPr>
          <p:cNvPr id="7" name="Picture 3" descr="C:\Users\EXPER\Desktop\tasarım\empati\tasarım\Resim1.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116632"/>
            <a:ext cx="3960440" cy="295232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6300192" y="980728"/>
            <a:ext cx="1872208" cy="830997"/>
          </a:xfrm>
          <a:prstGeom prst="rect">
            <a:avLst/>
          </a:prstGeom>
          <a:noFill/>
        </p:spPr>
        <p:txBody>
          <a:bodyPr wrap="square" rtlCol="0">
            <a:spAutoFit/>
          </a:bodyPr>
          <a:lstStyle/>
          <a:p>
            <a:r>
              <a:rPr lang="tr-TR" sz="1600" b="1" dirty="0" smtClean="0">
                <a:solidFill>
                  <a:schemeClr val="tx2">
                    <a:lumMod val="75000"/>
                  </a:schemeClr>
                </a:solidFill>
              </a:rPr>
              <a:t>Sosyal Beceriler</a:t>
            </a:r>
          </a:p>
          <a:p>
            <a:r>
              <a:rPr lang="tr-TR" sz="1600" b="1" dirty="0">
                <a:solidFill>
                  <a:schemeClr val="tx2">
                    <a:lumMod val="75000"/>
                  </a:schemeClr>
                </a:solidFill>
              </a:rPr>
              <a:t>(</a:t>
            </a:r>
            <a:r>
              <a:rPr lang="tr-TR" sz="1600" b="1" dirty="0" smtClean="0">
                <a:solidFill>
                  <a:schemeClr val="tx2">
                    <a:lumMod val="75000"/>
                  </a:schemeClr>
                </a:solidFill>
              </a:rPr>
              <a:t>İletişim, liderlik, ilişki kurma,)</a:t>
            </a:r>
            <a:endParaRPr lang="tr-TR" sz="1600" b="1" dirty="0">
              <a:solidFill>
                <a:schemeClr val="tx2">
                  <a:lumMod val="75000"/>
                </a:schemeClr>
              </a:solidFill>
            </a:endParaRPr>
          </a:p>
        </p:txBody>
      </p:sp>
      <p:sp>
        <p:nvSpPr>
          <p:cNvPr id="2" name="Dikdörtgen 1"/>
          <p:cNvSpPr/>
          <p:nvPr/>
        </p:nvSpPr>
        <p:spPr>
          <a:xfrm>
            <a:off x="5148064" y="3428316"/>
            <a:ext cx="3456384" cy="1815882"/>
          </a:xfrm>
          <a:prstGeom prst="rect">
            <a:avLst/>
          </a:prstGeom>
          <a:ln w="38100">
            <a:solidFill>
              <a:schemeClr val="accent1"/>
            </a:solidFill>
            <a:prstDash val="lgDash"/>
          </a:ln>
        </p:spPr>
        <p:txBody>
          <a:bodyPr wrap="square">
            <a:spAutoFit/>
          </a:bodyPr>
          <a:lstStyle/>
          <a:p>
            <a:pPr marL="285750" indent="-285750" algn="just">
              <a:buFont typeface="Wingdings" panose="05000000000000000000" pitchFamily="2" charset="2"/>
              <a:buChar char="v"/>
            </a:pPr>
            <a:r>
              <a:rPr lang="tr-TR" sz="1400" dirty="0"/>
              <a:t>Kişinin başka insanların davranışlarını kendi istediği yönde </a:t>
            </a:r>
            <a:r>
              <a:rPr lang="tr-TR" sz="1400" dirty="0" smtClean="0"/>
              <a:t> yönlendirebilmesi</a:t>
            </a:r>
            <a:r>
              <a:rPr lang="tr-TR" sz="1400" dirty="0"/>
              <a:t>. </a:t>
            </a:r>
            <a:endParaRPr lang="tr-TR" sz="1400" dirty="0" smtClean="0"/>
          </a:p>
          <a:p>
            <a:pPr marL="285750" indent="-285750" algn="just">
              <a:buFont typeface="Wingdings" panose="05000000000000000000" pitchFamily="2" charset="2"/>
              <a:buChar char="v"/>
            </a:pPr>
            <a:r>
              <a:rPr lang="tr-TR" sz="1400" dirty="0"/>
              <a:t>Kişinin içinde bulunduğu çevredeki </a:t>
            </a:r>
            <a:r>
              <a:rPr lang="tr-TR" sz="1400" dirty="0" smtClean="0"/>
              <a:t>insanlarla </a:t>
            </a:r>
            <a:r>
              <a:rPr lang="tr-TR" sz="1400" dirty="0"/>
              <a:t>ilişkisini sağlıklı biçimde düzenlemesi. Gerektiği durumlarda uyum göstermesi, karşı çıkması gerektiğine inandığı durumlarda mücadelesini stratejik bir temelde sürdürmesi. </a:t>
            </a:r>
          </a:p>
        </p:txBody>
      </p:sp>
      <p:sp>
        <p:nvSpPr>
          <p:cNvPr id="9" name="Metin kutusu 8"/>
          <p:cNvSpPr txBox="1"/>
          <p:nvPr/>
        </p:nvSpPr>
        <p:spPr>
          <a:xfrm>
            <a:off x="4283096" y="5520134"/>
            <a:ext cx="4393360" cy="1200329"/>
          </a:xfrm>
          <a:prstGeom prst="rect">
            <a:avLst/>
          </a:prstGeom>
          <a:noFill/>
        </p:spPr>
        <p:txBody>
          <a:bodyPr wrap="square" rtlCol="0">
            <a:spAutoFit/>
          </a:bodyPr>
          <a:lstStyle/>
          <a:p>
            <a:pPr algn="ctr"/>
            <a:r>
              <a:rPr lang="tr-TR" sz="3600" b="1" dirty="0" smtClean="0">
                <a:solidFill>
                  <a:schemeClr val="tx2">
                    <a:lumMod val="75000"/>
                  </a:schemeClr>
                </a:solidFill>
              </a:rPr>
              <a:t>Sosyal </a:t>
            </a:r>
          </a:p>
          <a:p>
            <a:pPr algn="ctr"/>
            <a:r>
              <a:rPr lang="tr-TR" sz="3600" b="1" dirty="0" smtClean="0">
                <a:solidFill>
                  <a:schemeClr val="tx2">
                    <a:lumMod val="75000"/>
                  </a:schemeClr>
                </a:solidFill>
              </a:rPr>
              <a:t>yetkinlikler</a:t>
            </a:r>
            <a:endParaRPr lang="tr-TR" sz="3600" b="1" dirty="0">
              <a:solidFill>
                <a:schemeClr val="tx2">
                  <a:lumMod val="75000"/>
                </a:schemeClr>
              </a:solidFill>
            </a:endParaRPr>
          </a:p>
        </p:txBody>
      </p:sp>
    </p:spTree>
    <p:extLst>
      <p:ext uri="{BB962C8B-B14F-4D97-AF65-F5344CB8AC3E}">
        <p14:creationId xmlns:p14="http://schemas.microsoft.com/office/powerpoint/2010/main" val="3607434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EXPER\Desktop\BUU\eq-940x47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964" y="3581330"/>
            <a:ext cx="4320480" cy="230425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75556" y="901641"/>
            <a:ext cx="7992888" cy="3831818"/>
          </a:xfrm>
          <a:prstGeom prst="rect">
            <a:avLst/>
          </a:prstGeom>
          <a:noFill/>
        </p:spPr>
        <p:txBody>
          <a:bodyPr wrap="square" rtlCol="0">
            <a:spAutoFit/>
          </a:bodyPr>
          <a:lstStyle/>
          <a:p>
            <a:pPr algn="just">
              <a:lnSpc>
                <a:spcPct val="150000"/>
              </a:lnSpc>
            </a:pPr>
            <a:r>
              <a:rPr lang="tr-TR" dirty="0" smtClean="0"/>
              <a:t>	Duygusal zeka 5 boyuttan oluşmaktadır ve bu beş boyutu geliştirmek kişinin kendisi, çevresiyle uyumu ve hayatta başarıyı ve mutluluğu getirecektir.</a:t>
            </a:r>
          </a:p>
          <a:p>
            <a:pPr algn="just">
              <a:lnSpc>
                <a:spcPct val="150000"/>
              </a:lnSpc>
            </a:pPr>
            <a:r>
              <a:rPr lang="tr-TR" dirty="0" smtClean="0"/>
              <a:t>1.Kendini Tanımak</a:t>
            </a:r>
          </a:p>
          <a:p>
            <a:pPr algn="just">
              <a:lnSpc>
                <a:spcPct val="150000"/>
              </a:lnSpc>
            </a:pPr>
            <a:r>
              <a:rPr lang="tr-TR" dirty="0"/>
              <a:t>2.Çevreni tanı ve ilişkini </a:t>
            </a:r>
            <a:r>
              <a:rPr lang="tr-TR" dirty="0" smtClean="0"/>
              <a:t>yönet</a:t>
            </a:r>
          </a:p>
          <a:p>
            <a:pPr algn="just">
              <a:lnSpc>
                <a:spcPct val="150000"/>
              </a:lnSpc>
            </a:pPr>
            <a:r>
              <a:rPr lang="tr-TR" dirty="0"/>
              <a:t>3. Değişimi yakala kendini </a:t>
            </a:r>
            <a:r>
              <a:rPr lang="tr-TR" dirty="0" smtClean="0"/>
              <a:t>yenile</a:t>
            </a:r>
          </a:p>
          <a:p>
            <a:pPr algn="just">
              <a:lnSpc>
                <a:spcPct val="150000"/>
              </a:lnSpc>
            </a:pPr>
            <a:r>
              <a:rPr lang="tr-TR" dirty="0"/>
              <a:t>4. Karşılaşılan krizlerle baş </a:t>
            </a:r>
            <a:r>
              <a:rPr lang="tr-TR" dirty="0" smtClean="0"/>
              <a:t>et </a:t>
            </a:r>
            <a:endParaRPr lang="tr-TR" dirty="0"/>
          </a:p>
          <a:p>
            <a:pPr algn="just">
              <a:lnSpc>
                <a:spcPct val="150000"/>
              </a:lnSpc>
            </a:pPr>
            <a:r>
              <a:rPr lang="tr-TR" dirty="0"/>
              <a:t>5. Olumlu enerji yay</a:t>
            </a:r>
          </a:p>
          <a:p>
            <a:pPr algn="just"/>
            <a:endParaRPr lang="tr-TR" b="1" dirty="0">
              <a:solidFill>
                <a:schemeClr val="accent1">
                  <a:lumMod val="75000"/>
                </a:schemeClr>
              </a:solidFill>
            </a:endParaRPr>
          </a:p>
          <a:p>
            <a:pPr algn="just"/>
            <a:endParaRPr lang="tr-TR" b="1" dirty="0">
              <a:solidFill>
                <a:schemeClr val="accent1">
                  <a:lumMod val="75000"/>
                </a:schemeClr>
              </a:solidFill>
            </a:endParaRPr>
          </a:p>
          <a:p>
            <a:pPr algn="just"/>
            <a:endParaRPr lang="tr-TR" dirty="0"/>
          </a:p>
        </p:txBody>
      </p:sp>
    </p:spTree>
    <p:extLst>
      <p:ext uri="{BB962C8B-B14F-4D97-AF65-F5344CB8AC3E}">
        <p14:creationId xmlns:p14="http://schemas.microsoft.com/office/powerpoint/2010/main" val="3875172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83568" y="332656"/>
            <a:ext cx="3240360" cy="646331"/>
          </a:xfrm>
          <a:prstGeom prst="rect">
            <a:avLst/>
          </a:prstGeom>
          <a:noFill/>
        </p:spPr>
        <p:txBody>
          <a:bodyPr wrap="square" rtlCol="0">
            <a:spAutoFit/>
          </a:bodyPr>
          <a:lstStyle/>
          <a:p>
            <a:r>
              <a:rPr lang="tr-TR" sz="3600" b="1" dirty="0" smtClean="0">
                <a:solidFill>
                  <a:schemeClr val="accent1">
                    <a:lumMod val="75000"/>
                  </a:schemeClr>
                </a:solidFill>
              </a:rPr>
              <a:t>1.Kendini Tanı</a:t>
            </a:r>
            <a:endParaRPr lang="tr-TR" sz="3600" b="1" dirty="0">
              <a:solidFill>
                <a:schemeClr val="accent1">
                  <a:lumMod val="75000"/>
                </a:schemeClr>
              </a:solidFill>
            </a:endParaRPr>
          </a:p>
        </p:txBody>
      </p:sp>
      <p:sp>
        <p:nvSpPr>
          <p:cNvPr id="5" name="Metin kutusu 4"/>
          <p:cNvSpPr txBox="1"/>
          <p:nvPr/>
        </p:nvSpPr>
        <p:spPr>
          <a:xfrm>
            <a:off x="4427984" y="4231237"/>
            <a:ext cx="3096344" cy="1938992"/>
          </a:xfrm>
          <a:prstGeom prst="rect">
            <a:avLst/>
          </a:prstGeom>
          <a:noFill/>
        </p:spPr>
        <p:txBody>
          <a:bodyPr wrap="square" rtlCol="0">
            <a:spAutoFit/>
          </a:bodyPr>
          <a:lstStyle/>
          <a:p>
            <a:pPr algn="just"/>
            <a:r>
              <a:rPr lang="tr-TR" sz="2400" b="1" dirty="0" smtClean="0">
                <a:solidFill>
                  <a:schemeClr val="accent2">
                    <a:lumMod val="75000"/>
                  </a:schemeClr>
                </a:solidFill>
              </a:rPr>
              <a:t>İlim ilim bilmektir.</a:t>
            </a:r>
          </a:p>
          <a:p>
            <a:pPr algn="just"/>
            <a:r>
              <a:rPr lang="tr-TR" sz="2400" b="1" dirty="0" smtClean="0">
                <a:solidFill>
                  <a:schemeClr val="accent2">
                    <a:lumMod val="75000"/>
                  </a:schemeClr>
                </a:solidFill>
              </a:rPr>
              <a:t>İlim, kendini bilmektir</a:t>
            </a:r>
          </a:p>
          <a:p>
            <a:pPr algn="just"/>
            <a:r>
              <a:rPr lang="tr-TR" sz="2400" b="1" dirty="0" smtClean="0">
                <a:solidFill>
                  <a:schemeClr val="accent2">
                    <a:lumMod val="75000"/>
                  </a:schemeClr>
                </a:solidFill>
              </a:rPr>
              <a:t>Sen kendini bilmezsen</a:t>
            </a:r>
          </a:p>
          <a:p>
            <a:pPr algn="just"/>
            <a:r>
              <a:rPr lang="tr-TR" sz="2400" b="1" dirty="0" smtClean="0">
                <a:solidFill>
                  <a:schemeClr val="accent2">
                    <a:lumMod val="75000"/>
                  </a:schemeClr>
                </a:solidFill>
              </a:rPr>
              <a:t>Bu nice okumaktır.</a:t>
            </a:r>
          </a:p>
          <a:p>
            <a:pPr algn="just"/>
            <a:r>
              <a:rPr lang="tr-TR" sz="2400" b="1" dirty="0">
                <a:solidFill>
                  <a:schemeClr val="accent2">
                    <a:lumMod val="75000"/>
                  </a:schemeClr>
                </a:solidFill>
              </a:rPr>
              <a:t>	</a:t>
            </a:r>
            <a:r>
              <a:rPr lang="tr-TR" sz="2400" b="1" dirty="0" smtClean="0">
                <a:solidFill>
                  <a:schemeClr val="accent2">
                    <a:lumMod val="75000"/>
                  </a:schemeClr>
                </a:solidFill>
              </a:rPr>
              <a:t>Yunus Emre</a:t>
            </a:r>
            <a:endParaRPr lang="tr-TR" sz="2400" b="1" dirty="0">
              <a:solidFill>
                <a:schemeClr val="accent2">
                  <a:lumMod val="75000"/>
                </a:schemeClr>
              </a:solidFill>
            </a:endParaRPr>
          </a:p>
        </p:txBody>
      </p:sp>
      <p:sp>
        <p:nvSpPr>
          <p:cNvPr id="2" name="Metin kutusu 1"/>
          <p:cNvSpPr txBox="1"/>
          <p:nvPr/>
        </p:nvSpPr>
        <p:spPr>
          <a:xfrm>
            <a:off x="539552" y="908720"/>
            <a:ext cx="8352928" cy="2723823"/>
          </a:xfrm>
          <a:prstGeom prst="rect">
            <a:avLst/>
          </a:prstGeom>
          <a:noFill/>
        </p:spPr>
        <p:txBody>
          <a:bodyPr wrap="square" rtlCol="0">
            <a:spAutoFit/>
          </a:bodyPr>
          <a:lstStyle/>
          <a:p>
            <a:pPr algn="just">
              <a:lnSpc>
                <a:spcPct val="150000"/>
              </a:lnSpc>
            </a:pPr>
            <a:r>
              <a:rPr lang="tr-TR" sz="1600" dirty="0" smtClean="0">
                <a:latin typeface="Times New Roman" panose="02020603050405020304" pitchFamily="18" charset="0"/>
                <a:cs typeface="Times New Roman" panose="02020603050405020304" pitchFamily="18" charset="0"/>
              </a:rPr>
              <a:t>Bireyin kimliğini belirleyen özelliklerini tanımasını içerir.</a:t>
            </a:r>
          </a:p>
          <a:p>
            <a:pPr algn="just">
              <a:lnSpc>
                <a:spcPct val="150000"/>
              </a:lnSpc>
            </a:pPr>
            <a:r>
              <a:rPr lang="tr-TR" sz="1600" dirty="0" smtClean="0">
                <a:latin typeface="Times New Roman" panose="02020603050405020304" pitchFamily="18" charset="0"/>
                <a:cs typeface="Times New Roman" panose="02020603050405020304" pitchFamily="18" charset="0"/>
              </a:rPr>
              <a:t>Bu özellikler; duygusal farkındalık, güven, kendine saygı ve kendini gerçekleştirmedir.</a:t>
            </a:r>
          </a:p>
          <a:p>
            <a:pPr algn="just">
              <a:lnSpc>
                <a:spcPct val="150000"/>
              </a:lnSpc>
            </a:pPr>
            <a:r>
              <a:rPr lang="tr-TR" sz="1600" dirty="0" smtClean="0">
                <a:latin typeface="Times New Roman" panose="02020603050405020304" pitchFamily="18" charset="0"/>
                <a:cs typeface="Times New Roman" panose="02020603050405020304" pitchFamily="18" charset="0"/>
              </a:rPr>
              <a:t>Duygusal zekanın kişinin kendini tanıma boyutu; duygularının ve onlarla bütünleşen düşüncelerin sebep sonuç </a:t>
            </a:r>
          </a:p>
          <a:p>
            <a:pPr algn="just">
              <a:lnSpc>
                <a:spcPct val="150000"/>
              </a:lnSpc>
            </a:pPr>
            <a:r>
              <a:rPr lang="tr-TR" sz="1600" dirty="0" smtClean="0">
                <a:latin typeface="Times New Roman" panose="02020603050405020304" pitchFamily="18" charset="0"/>
                <a:cs typeface="Times New Roman" panose="02020603050405020304" pitchFamily="18" charset="0"/>
              </a:rPr>
              <a:t>ilişkilerinin ayırdına varmamızı sağlar. </a:t>
            </a:r>
          </a:p>
          <a:p>
            <a:pPr algn="just">
              <a:lnSpc>
                <a:spcPct val="150000"/>
              </a:lnSpc>
            </a:pPr>
            <a:r>
              <a:rPr lang="tr-TR" sz="1600" dirty="0" smtClean="0">
                <a:latin typeface="Times New Roman" panose="02020603050405020304" pitchFamily="18" charset="0"/>
                <a:cs typeface="Times New Roman" panose="02020603050405020304" pitchFamily="18" charset="0"/>
              </a:rPr>
              <a:t>Kendini yönetmenin, duygu akışını kontrol ederek davranışlarının yönlendirilmesinin önünü açar. </a:t>
            </a:r>
          </a:p>
          <a:p>
            <a:pPr algn="ctr">
              <a:lnSpc>
                <a:spcPct val="150000"/>
              </a:lnSpc>
            </a:pPr>
            <a:r>
              <a:rPr lang="tr-TR" b="1" u="sng" dirty="0" smtClean="0">
                <a:solidFill>
                  <a:schemeClr val="accent2">
                    <a:lumMod val="75000"/>
                  </a:schemeClr>
                </a:solidFill>
                <a:latin typeface="Times New Roman" panose="02020603050405020304" pitchFamily="18" charset="0"/>
                <a:cs typeface="Times New Roman" panose="02020603050405020304" pitchFamily="18" charset="0"/>
              </a:rPr>
              <a:t>Kişisel Bilinç </a:t>
            </a:r>
            <a:r>
              <a:rPr lang="tr-TR" sz="1600" u="sng" dirty="0" smtClean="0">
                <a:latin typeface="Times New Roman" panose="02020603050405020304" pitchFamily="18" charset="0"/>
                <a:cs typeface="Times New Roman" panose="02020603050405020304" pitchFamily="18" charset="0"/>
              </a:rPr>
              <a:t>olarak da tanımlanabilir</a:t>
            </a:r>
            <a:r>
              <a:rPr lang="tr-TR" sz="1600" b="1" u="sng" dirty="0" smtClean="0">
                <a:latin typeface="Times New Roman" panose="02020603050405020304" pitchFamily="18" charset="0"/>
                <a:cs typeface="Times New Roman" panose="02020603050405020304" pitchFamily="18" charset="0"/>
              </a:rPr>
              <a:t>.</a:t>
            </a:r>
            <a:endParaRPr lang="tr-TR" sz="1600" b="1" u="sng" dirty="0">
              <a:latin typeface="Times New Roman" panose="02020603050405020304" pitchFamily="18" charset="0"/>
              <a:cs typeface="Times New Roman" panose="02020603050405020304" pitchFamily="18" charset="0"/>
            </a:endParaRPr>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1" y="3555969"/>
            <a:ext cx="2685077" cy="289283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258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74390" y="258906"/>
            <a:ext cx="5976664" cy="1877437"/>
          </a:xfrm>
          <a:prstGeom prst="rect">
            <a:avLst/>
          </a:prstGeom>
          <a:noFill/>
        </p:spPr>
        <p:txBody>
          <a:bodyPr wrap="square" rtlCol="0">
            <a:spAutoFit/>
          </a:bodyPr>
          <a:lstStyle/>
          <a:p>
            <a:r>
              <a:rPr lang="tr-TR" sz="1600" u="sng" dirty="0" smtClean="0">
                <a:solidFill>
                  <a:schemeClr val="accent2">
                    <a:lumMod val="75000"/>
                  </a:schemeClr>
                </a:solidFill>
                <a:latin typeface="Times New Roman" panose="02020603050405020304" pitchFamily="18" charset="0"/>
                <a:cs typeface="Times New Roman" panose="02020603050405020304" pitchFamily="18" charset="0"/>
              </a:rPr>
              <a:t>Duygusal zekanın kendini tanıma bölümünde dört aşama bulunmaktadır.</a:t>
            </a:r>
          </a:p>
          <a:p>
            <a:pPr marL="171450" indent="-171450">
              <a:lnSpc>
                <a:spcPct val="150000"/>
              </a:lnSpc>
              <a:buSzPct val="111000"/>
              <a:buBlip>
                <a:blip r:embed="rId3"/>
              </a:buBlip>
            </a:pPr>
            <a:r>
              <a:rPr lang="tr-TR" sz="1400" dirty="0" smtClean="0">
                <a:latin typeface="Times New Roman" panose="02020603050405020304" pitchFamily="18" charset="0"/>
                <a:cs typeface="Times New Roman" panose="02020603050405020304" pitchFamily="18" charset="0"/>
              </a:rPr>
              <a:t>Duygusal farkındalık</a:t>
            </a:r>
          </a:p>
          <a:p>
            <a:pPr marL="171450" indent="-171450">
              <a:lnSpc>
                <a:spcPct val="150000"/>
              </a:lnSpc>
              <a:buSzPct val="111000"/>
              <a:buBlip>
                <a:blip r:embed="rId3"/>
              </a:buBlip>
            </a:pPr>
            <a:r>
              <a:rPr lang="tr-TR" sz="1400" dirty="0" smtClean="0">
                <a:latin typeface="Times New Roman" panose="02020603050405020304" pitchFamily="18" charset="0"/>
                <a:cs typeface="Times New Roman" panose="02020603050405020304" pitchFamily="18" charset="0"/>
              </a:rPr>
              <a:t>Kendine saygı</a:t>
            </a:r>
          </a:p>
          <a:p>
            <a:pPr marL="171450" indent="-171450">
              <a:lnSpc>
                <a:spcPct val="150000"/>
              </a:lnSpc>
              <a:buSzPct val="111000"/>
              <a:buBlip>
                <a:blip r:embed="rId3"/>
              </a:buBlip>
            </a:pPr>
            <a:r>
              <a:rPr lang="tr-TR" sz="1400" dirty="0" smtClean="0">
                <a:latin typeface="Times New Roman" panose="02020603050405020304" pitchFamily="18" charset="0"/>
                <a:cs typeface="Times New Roman" panose="02020603050405020304" pitchFamily="18" charset="0"/>
              </a:rPr>
              <a:t>Kendini gerçekleştirme</a:t>
            </a:r>
          </a:p>
          <a:p>
            <a:pPr marL="171450" indent="-171450">
              <a:lnSpc>
                <a:spcPct val="150000"/>
              </a:lnSpc>
              <a:buSzPct val="111000"/>
              <a:buBlip>
                <a:blip r:embed="rId3"/>
              </a:buBlip>
            </a:pPr>
            <a:r>
              <a:rPr lang="tr-TR" sz="1400" dirty="0" smtClean="0">
                <a:latin typeface="Times New Roman" panose="02020603050405020304" pitchFamily="18" charset="0"/>
                <a:cs typeface="Times New Roman" panose="02020603050405020304" pitchFamily="18" charset="0"/>
              </a:rPr>
              <a:t>Bağımsız kişilik</a:t>
            </a:r>
            <a:endParaRPr lang="tr-TR" sz="1400"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467544" y="2260029"/>
            <a:ext cx="3240000" cy="1384995"/>
          </a:xfrm>
          <a:prstGeom prst="rect">
            <a:avLst/>
          </a:prstGeom>
          <a:noFill/>
          <a:ln w="25400">
            <a:solidFill>
              <a:schemeClr val="accent2">
                <a:lumMod val="75000"/>
              </a:schemeClr>
            </a:solidFill>
            <a:prstDash val="lgDash"/>
          </a:ln>
        </p:spPr>
        <p:txBody>
          <a:bodyPr wrap="square" rtlCol="0">
            <a:spAutoFit/>
          </a:bodyPr>
          <a:lstStyle/>
          <a:p>
            <a:r>
              <a:rPr lang="tr-TR" sz="1200" b="1" dirty="0" smtClean="0">
                <a:solidFill>
                  <a:schemeClr val="accent2">
                    <a:lumMod val="75000"/>
                  </a:schemeClr>
                </a:solidFill>
                <a:latin typeface="Times New Roman" panose="02020603050405020304" pitchFamily="18" charset="0"/>
                <a:cs typeface="Times New Roman" panose="02020603050405020304" pitchFamily="18" charset="0"/>
              </a:rPr>
              <a:t>Duygusal farkındalık </a:t>
            </a:r>
          </a:p>
          <a:p>
            <a:r>
              <a:rPr lang="tr-TR" sz="1200" dirty="0" smtClean="0">
                <a:latin typeface="Times New Roman" panose="02020603050405020304" pitchFamily="18" charset="0"/>
                <a:cs typeface="Times New Roman" panose="02020603050405020304" pitchFamily="18" charset="0"/>
              </a:rPr>
              <a:t>Benliği ve benlik imajıyla ilgili bilgisidir.</a:t>
            </a:r>
          </a:p>
          <a:p>
            <a:r>
              <a:rPr lang="tr-TR" sz="1200" u="sng" dirty="0" smtClean="0">
                <a:solidFill>
                  <a:schemeClr val="accent2">
                    <a:lumMod val="75000"/>
                  </a:schemeClr>
                </a:solidFill>
                <a:latin typeface="Times New Roman" panose="02020603050405020304" pitchFamily="18" charset="0"/>
                <a:cs typeface="Times New Roman" panose="02020603050405020304" pitchFamily="18" charset="0"/>
              </a:rPr>
              <a:t>‘’Ben kimim’’ ve ‘’ hayatta ne yapmak istiyorum’’ </a:t>
            </a:r>
            <a:r>
              <a:rPr lang="tr-TR" sz="1200" dirty="0" smtClean="0">
                <a:latin typeface="Times New Roman" panose="02020603050405020304" pitchFamily="18" charset="0"/>
                <a:cs typeface="Times New Roman" panose="02020603050405020304" pitchFamily="18" charset="0"/>
              </a:rPr>
              <a:t>sorularının cevabıdır.</a:t>
            </a:r>
          </a:p>
          <a:p>
            <a:pPr marL="171450" indent="-171450">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Kişinin kendini gözlemlemesi, duygularının farkında olması, bu duygu düşüncelerini tutarlı bir şekilde ifade etmesidir</a:t>
            </a:r>
            <a:endParaRPr lang="tr-TR" sz="1200" dirty="0">
              <a:latin typeface="Times New Roman" panose="02020603050405020304" pitchFamily="18" charset="0"/>
              <a:cs typeface="Times New Roman" panose="02020603050405020304" pitchFamily="18" charset="0"/>
            </a:endParaRPr>
          </a:p>
        </p:txBody>
      </p:sp>
      <p:sp>
        <p:nvSpPr>
          <p:cNvPr id="7" name="Metin kutusu 6"/>
          <p:cNvSpPr txBox="1"/>
          <p:nvPr/>
        </p:nvSpPr>
        <p:spPr>
          <a:xfrm>
            <a:off x="467544" y="4149080"/>
            <a:ext cx="3240000" cy="1169551"/>
          </a:xfrm>
          <a:prstGeom prst="rect">
            <a:avLst/>
          </a:prstGeom>
          <a:noFill/>
          <a:ln w="25400">
            <a:solidFill>
              <a:schemeClr val="accent6">
                <a:lumMod val="75000"/>
              </a:schemeClr>
            </a:solidFill>
            <a:prstDash val="lgDash"/>
          </a:ln>
        </p:spPr>
        <p:txBody>
          <a:bodyPr wrap="square" rtlCol="0">
            <a:spAutoFit/>
          </a:bodyPr>
          <a:lstStyle/>
          <a:p>
            <a:r>
              <a:rPr lang="tr-TR" sz="1400" b="1" dirty="0" smtClean="0">
                <a:solidFill>
                  <a:schemeClr val="accent6">
                    <a:lumMod val="75000"/>
                  </a:schemeClr>
                </a:solidFill>
                <a:latin typeface="Times New Roman" panose="02020603050405020304" pitchFamily="18" charset="0"/>
                <a:cs typeface="Times New Roman" panose="02020603050405020304" pitchFamily="18" charset="0"/>
              </a:rPr>
              <a:t>Kendine saygı</a:t>
            </a:r>
          </a:p>
          <a:p>
            <a:r>
              <a:rPr lang="tr-TR" sz="1400" dirty="0" smtClean="0">
                <a:latin typeface="Times New Roman" panose="02020603050405020304" pitchFamily="18" charset="0"/>
                <a:cs typeface="Times New Roman" panose="02020603050405020304" pitchFamily="18" charset="0"/>
              </a:rPr>
              <a:t>Kişinin kendi gözünde itibarıdır.</a:t>
            </a:r>
          </a:p>
          <a:p>
            <a:r>
              <a:rPr lang="tr-TR" sz="1400" dirty="0" smtClean="0">
                <a:latin typeface="Times New Roman" panose="02020603050405020304" pitchFamily="18" charset="0"/>
                <a:cs typeface="Times New Roman" panose="02020603050405020304" pitchFamily="18" charset="0"/>
              </a:rPr>
              <a:t>Kişinin kendinden hoşnut olması ve en az diğer insanlar kadar iyi şeylere layık olduğuna inanmasıdır.</a:t>
            </a:r>
          </a:p>
        </p:txBody>
      </p:sp>
      <p:sp>
        <p:nvSpPr>
          <p:cNvPr id="8" name="Metin kutusu 7"/>
          <p:cNvSpPr txBox="1"/>
          <p:nvPr/>
        </p:nvSpPr>
        <p:spPr>
          <a:xfrm>
            <a:off x="4644008" y="2241024"/>
            <a:ext cx="3240360" cy="1200329"/>
          </a:xfrm>
          <a:prstGeom prst="rect">
            <a:avLst/>
          </a:prstGeom>
          <a:noFill/>
          <a:ln w="25400">
            <a:solidFill>
              <a:schemeClr val="tx2">
                <a:lumMod val="75000"/>
              </a:schemeClr>
            </a:solidFill>
            <a:prstDash val="lgDash"/>
          </a:ln>
        </p:spPr>
        <p:txBody>
          <a:bodyPr wrap="square" rtlCol="0">
            <a:spAutoFit/>
          </a:bodyPr>
          <a:lstStyle/>
          <a:p>
            <a:r>
              <a:rPr lang="tr-TR" sz="1200" b="1" dirty="0" smtClean="0">
                <a:solidFill>
                  <a:schemeClr val="tx2">
                    <a:lumMod val="75000"/>
                  </a:schemeClr>
                </a:solidFill>
                <a:latin typeface="Times New Roman" panose="02020603050405020304" pitchFamily="18" charset="0"/>
                <a:cs typeface="Times New Roman" panose="02020603050405020304" pitchFamily="18" charset="0"/>
              </a:rPr>
              <a:t>Kendini gerçekleştirme</a:t>
            </a:r>
          </a:p>
          <a:p>
            <a:r>
              <a:rPr lang="tr-TR" sz="1200" dirty="0" smtClean="0">
                <a:latin typeface="Times New Roman" panose="02020603050405020304" pitchFamily="18" charset="0"/>
                <a:cs typeface="Times New Roman" panose="02020603050405020304" pitchFamily="18" charset="0"/>
              </a:rPr>
              <a:t>Kişinin kendi potansiyelini gerçekleştirebilmesi, yapmayı istediği ve yapabildiği şeyleri gerçekleştirmesi anlamına gelir. </a:t>
            </a:r>
          </a:p>
          <a:p>
            <a:r>
              <a:rPr lang="tr-TR" sz="1200" dirty="0" smtClean="0">
                <a:latin typeface="Times New Roman" panose="02020603050405020304" pitchFamily="18" charset="0"/>
                <a:cs typeface="Times New Roman" panose="02020603050405020304" pitchFamily="18" charset="0"/>
              </a:rPr>
              <a:t>Kişinin bir amaç etrafında bütünleşmesini, dengeli ve uyumlu biçimde gelişmesini tanımlar.</a:t>
            </a:r>
            <a:endParaRPr lang="tr-TR" sz="1200" dirty="0">
              <a:latin typeface="Times New Roman" panose="02020603050405020304" pitchFamily="18" charset="0"/>
              <a:cs typeface="Times New Roman" panose="02020603050405020304" pitchFamily="18" charset="0"/>
            </a:endParaRPr>
          </a:p>
        </p:txBody>
      </p:sp>
      <p:sp>
        <p:nvSpPr>
          <p:cNvPr id="9" name="Metin kutusu 8"/>
          <p:cNvSpPr txBox="1"/>
          <p:nvPr/>
        </p:nvSpPr>
        <p:spPr>
          <a:xfrm>
            <a:off x="4644008" y="4095943"/>
            <a:ext cx="3600400" cy="1292662"/>
          </a:xfrm>
          <a:prstGeom prst="rect">
            <a:avLst/>
          </a:prstGeom>
          <a:noFill/>
          <a:ln w="25400">
            <a:solidFill>
              <a:schemeClr val="tx2">
                <a:lumMod val="75000"/>
              </a:schemeClr>
            </a:solidFill>
            <a:prstDash val="lgDash"/>
          </a:ln>
        </p:spPr>
        <p:txBody>
          <a:bodyPr wrap="square" rtlCol="0">
            <a:spAutoFit/>
          </a:bodyPr>
          <a:lstStyle/>
          <a:p>
            <a:r>
              <a:rPr lang="tr-TR" sz="1200" b="1" dirty="0" smtClean="0">
                <a:solidFill>
                  <a:schemeClr val="accent5">
                    <a:lumMod val="75000"/>
                  </a:schemeClr>
                </a:solidFill>
                <a:latin typeface="Times New Roman" panose="02020603050405020304" pitchFamily="18" charset="0"/>
                <a:cs typeface="Times New Roman" panose="02020603050405020304" pitchFamily="18" charset="0"/>
              </a:rPr>
              <a:t>Bağımsız kişilik geliştirme</a:t>
            </a:r>
          </a:p>
          <a:p>
            <a:r>
              <a:rPr lang="tr-TR" sz="1100" dirty="0" smtClean="0">
                <a:latin typeface="Times New Roman" panose="02020603050405020304" pitchFamily="18" charset="0"/>
                <a:cs typeface="Times New Roman" panose="02020603050405020304" pitchFamily="18" charset="0"/>
              </a:rPr>
              <a:t>Kişiye duygu, düşünce ve davranışlarını kendi başına yönetip denetleyebilmesi şansını verir. Kendi ayakları üzerinde durabilme, bağımsız karar verebilme yetilerini içerir</a:t>
            </a:r>
          </a:p>
          <a:p>
            <a:r>
              <a:rPr lang="tr-TR" sz="1100" dirty="0" smtClean="0">
                <a:latin typeface="Times New Roman" panose="02020603050405020304" pitchFamily="18" charset="0"/>
                <a:cs typeface="Times New Roman" panose="02020603050405020304" pitchFamily="18" charset="0"/>
              </a:rPr>
              <a:t>Duygusal farkındalık , kendine saygı kendini gerçekleştirme yetileri bağımsız kişilik geliştirmeyi beslemektedir.</a:t>
            </a:r>
            <a:endParaRPr lang="tr-TR" sz="1100" dirty="0">
              <a:latin typeface="Times New Roman" panose="02020603050405020304" pitchFamily="18" charset="0"/>
              <a:cs typeface="Times New Roman" panose="02020603050405020304" pitchFamily="18" charset="0"/>
            </a:endParaRPr>
          </a:p>
        </p:txBody>
      </p:sp>
      <p:sp>
        <p:nvSpPr>
          <p:cNvPr id="10" name="Dikdörtgen 9"/>
          <p:cNvSpPr/>
          <p:nvPr/>
        </p:nvSpPr>
        <p:spPr>
          <a:xfrm>
            <a:off x="467544" y="5807005"/>
            <a:ext cx="783470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0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Evreni bilen ama kendini bilmeyen kişi, hiçbir şey bilmiyor demektir.</a:t>
            </a:r>
          </a:p>
          <a:p>
            <a:pPr algn="ctr"/>
            <a:r>
              <a:rPr lang="tr-TR" sz="1600" b="1" cap="none" spc="50" dirty="0" smtClean="0">
                <a:ln w="11430"/>
                <a:gradFill>
                  <a:gsLst>
                    <a:gs pos="25000">
                      <a:schemeClr val="accent2">
                        <a:satMod val="155000"/>
                      </a:schemeClr>
                    </a:gs>
                    <a:gs pos="100000">
                      <a:schemeClr val="accent2">
                        <a:shade val="45000"/>
                        <a:satMod val="165000"/>
                      </a:schemeClr>
                    </a:gs>
                  </a:gsLst>
                  <a:lin ang="5400000"/>
                </a:gradFill>
              </a:rPr>
              <a:t>  					J. De la </a:t>
            </a:r>
            <a:r>
              <a:rPr lang="tr-TR" sz="1600" b="1" cap="none" spc="50" dirty="0" err="1" smtClean="0">
                <a:ln w="11430"/>
                <a:gradFill>
                  <a:gsLst>
                    <a:gs pos="25000">
                      <a:schemeClr val="accent2">
                        <a:satMod val="155000"/>
                      </a:schemeClr>
                    </a:gs>
                    <a:gs pos="100000">
                      <a:schemeClr val="accent2">
                        <a:shade val="45000"/>
                        <a:satMod val="165000"/>
                      </a:schemeClr>
                    </a:gs>
                  </a:gsLst>
                  <a:lin ang="5400000"/>
                </a:gradFill>
              </a:rPr>
              <a:t>Fontaine</a:t>
            </a:r>
            <a:endParaRPr lang="tr-TR" sz="1600" b="1"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2618230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67544" y="116632"/>
            <a:ext cx="8280920" cy="2846933"/>
          </a:xfrm>
          <a:prstGeom prst="rect">
            <a:avLst/>
          </a:prstGeom>
          <a:noFill/>
        </p:spPr>
        <p:txBody>
          <a:bodyPr wrap="square" rtlCol="0">
            <a:spAutoFit/>
          </a:bodyPr>
          <a:lstStyle/>
          <a:p>
            <a:pPr algn="just"/>
            <a:r>
              <a:rPr lang="tr-TR" sz="3200" b="1" dirty="0" smtClean="0">
                <a:solidFill>
                  <a:schemeClr val="accent1">
                    <a:lumMod val="75000"/>
                  </a:schemeClr>
                </a:solidFill>
              </a:rPr>
              <a:t>2.Çevreni tanı ve ilişkini yönet</a:t>
            </a:r>
          </a:p>
          <a:p>
            <a:pPr algn="just">
              <a:lnSpc>
                <a:spcPct val="150000"/>
              </a:lnSpc>
            </a:pPr>
            <a:r>
              <a:rPr lang="tr-TR" sz="1400" dirty="0" smtClean="0">
                <a:latin typeface="Times New Roman" panose="02020603050405020304" pitchFamily="18" charset="0"/>
                <a:cs typeface="Times New Roman" panose="02020603050405020304" pitchFamily="18" charset="0"/>
              </a:rPr>
              <a:t>	Kişiler arası ilişkilerde yetkinlik kişiyi, ilişkiyi başlatma, sürdürme ve bundan keyif alma konusunda deneyim kazandırmakta ve ilişkilerini sağlamlaştırmaktadır. Kişiler arası becerilerinin en önemli belirleyicisi, insanlarla </a:t>
            </a:r>
            <a:r>
              <a:rPr lang="tr-TR" sz="1400" b="1" dirty="0" smtClean="0">
                <a:latin typeface="Times New Roman" panose="02020603050405020304" pitchFamily="18" charset="0"/>
                <a:cs typeface="Times New Roman" panose="02020603050405020304" pitchFamily="18" charset="0"/>
              </a:rPr>
              <a:t>’değerliyim-değerlisin’</a:t>
            </a:r>
            <a:r>
              <a:rPr lang="tr-TR" sz="1400" dirty="0" smtClean="0">
                <a:latin typeface="Times New Roman" panose="02020603050405020304" pitchFamily="18" charset="0"/>
                <a:cs typeface="Times New Roman" panose="02020603050405020304" pitchFamily="18" charset="0"/>
              </a:rPr>
              <a:t> temeli içerisinde olmalıdır. </a:t>
            </a:r>
          </a:p>
          <a:p>
            <a:pPr algn="just">
              <a:lnSpc>
                <a:spcPct val="150000"/>
              </a:lnSpc>
            </a:pPr>
            <a:r>
              <a:rPr lang="tr-TR" sz="1400" dirty="0" smtClean="0">
                <a:solidFill>
                  <a:schemeClr val="accent2">
                    <a:lumMod val="75000"/>
                  </a:schemeClr>
                </a:solidFill>
                <a:latin typeface="Times New Roman" panose="02020603050405020304" pitchFamily="18" charset="0"/>
                <a:cs typeface="Times New Roman" panose="02020603050405020304" pitchFamily="18" charset="0"/>
              </a:rPr>
              <a:t>‘’Diğerlerini tanı ve ilişkilerini yönet’’ </a:t>
            </a:r>
            <a:r>
              <a:rPr lang="tr-TR" sz="1400" dirty="0" smtClean="0">
                <a:latin typeface="Times New Roman" panose="02020603050405020304" pitchFamily="18" charset="0"/>
                <a:cs typeface="Times New Roman" panose="02020603050405020304" pitchFamily="18" charset="0"/>
              </a:rPr>
              <a:t>olarak açıklanabilen kişiler arası ilişkilerde üç etki alanı vardır.</a:t>
            </a:r>
          </a:p>
          <a:p>
            <a:pPr marL="171450" indent="-171450" algn="just">
              <a:lnSpc>
                <a:spcPct val="150000"/>
              </a:lnSpc>
              <a:buFont typeface="Wingdings" panose="05000000000000000000" pitchFamily="2" charset="2"/>
              <a:buChar char="Ø"/>
            </a:pPr>
            <a:r>
              <a:rPr lang="tr-TR" sz="1400" dirty="0" smtClean="0">
                <a:latin typeface="Times New Roman" panose="02020603050405020304" pitchFamily="18" charset="0"/>
                <a:cs typeface="Times New Roman" panose="02020603050405020304" pitchFamily="18" charset="0"/>
              </a:rPr>
              <a:t>Empati</a:t>
            </a:r>
          </a:p>
          <a:p>
            <a:pPr marL="171450" indent="-171450" algn="just">
              <a:lnSpc>
                <a:spcPct val="150000"/>
              </a:lnSpc>
              <a:buFont typeface="Wingdings" panose="05000000000000000000" pitchFamily="2" charset="2"/>
              <a:buChar char="Ø"/>
            </a:pPr>
            <a:r>
              <a:rPr lang="tr-TR" sz="1400" dirty="0" smtClean="0">
                <a:latin typeface="Times New Roman" panose="02020603050405020304" pitchFamily="18" charset="0"/>
                <a:cs typeface="Times New Roman" panose="02020603050405020304" pitchFamily="18" charset="0"/>
              </a:rPr>
              <a:t>Sosyal sorumluluk</a:t>
            </a:r>
          </a:p>
          <a:p>
            <a:pPr marL="171450" indent="-171450" algn="just">
              <a:lnSpc>
                <a:spcPct val="150000"/>
              </a:lnSpc>
              <a:buFont typeface="Wingdings" panose="05000000000000000000" pitchFamily="2" charset="2"/>
              <a:buChar char="Ø"/>
            </a:pPr>
            <a:r>
              <a:rPr lang="tr-TR" sz="1400" dirty="0" smtClean="0">
                <a:latin typeface="Times New Roman" panose="02020603050405020304" pitchFamily="18" charset="0"/>
                <a:cs typeface="Times New Roman" panose="02020603050405020304" pitchFamily="18" charset="0"/>
              </a:rPr>
              <a:t>Kişiler arası ilişkilerde yetkinlik</a:t>
            </a:r>
          </a:p>
        </p:txBody>
      </p:sp>
      <p:sp>
        <p:nvSpPr>
          <p:cNvPr id="6" name="Metin kutusu 5"/>
          <p:cNvSpPr txBox="1"/>
          <p:nvPr/>
        </p:nvSpPr>
        <p:spPr>
          <a:xfrm>
            <a:off x="4860033" y="2876743"/>
            <a:ext cx="3333732" cy="1200329"/>
          </a:xfrm>
          <a:prstGeom prst="rect">
            <a:avLst/>
          </a:prstGeom>
          <a:noFill/>
        </p:spPr>
        <p:txBody>
          <a:bodyPr wrap="square" rtlCol="0">
            <a:spAutoFit/>
          </a:bodyPr>
          <a:lstStyle/>
          <a:p>
            <a:r>
              <a:rPr lang="tr-TR" dirty="0" smtClean="0">
                <a:solidFill>
                  <a:schemeClr val="tx2">
                    <a:lumMod val="75000"/>
                  </a:schemeClr>
                </a:solidFill>
              </a:rPr>
              <a:t>Kendinizi yönetmek için kafanızı</a:t>
            </a:r>
          </a:p>
          <a:p>
            <a:r>
              <a:rPr lang="tr-TR" dirty="0" smtClean="0">
                <a:solidFill>
                  <a:schemeClr val="tx2">
                    <a:lumMod val="75000"/>
                  </a:schemeClr>
                </a:solidFill>
              </a:rPr>
              <a:t>Başkalarını yönetmek için </a:t>
            </a:r>
          </a:p>
          <a:p>
            <a:r>
              <a:rPr lang="tr-TR" dirty="0" smtClean="0">
                <a:solidFill>
                  <a:schemeClr val="tx2">
                    <a:lumMod val="75000"/>
                  </a:schemeClr>
                </a:solidFill>
              </a:rPr>
              <a:t>kalbinizi kullanın</a:t>
            </a:r>
          </a:p>
          <a:p>
            <a:r>
              <a:rPr lang="tr-TR" dirty="0">
                <a:solidFill>
                  <a:schemeClr val="tx2">
                    <a:lumMod val="75000"/>
                  </a:schemeClr>
                </a:solidFill>
              </a:rPr>
              <a:t>	</a:t>
            </a:r>
            <a:r>
              <a:rPr lang="tr-TR" dirty="0" smtClean="0">
                <a:solidFill>
                  <a:schemeClr val="tx2">
                    <a:lumMod val="75000"/>
                  </a:schemeClr>
                </a:solidFill>
              </a:rPr>
              <a:t>	</a:t>
            </a:r>
            <a:r>
              <a:rPr lang="tr-TR" dirty="0" err="1" smtClean="0">
                <a:solidFill>
                  <a:schemeClr val="tx2">
                    <a:lumMod val="75000"/>
                  </a:schemeClr>
                </a:solidFill>
              </a:rPr>
              <a:t>E.Roosvelt</a:t>
            </a:r>
            <a:endParaRPr lang="tr-TR" dirty="0">
              <a:solidFill>
                <a:schemeClr val="tx2">
                  <a:lumMod val="75000"/>
                </a:schemeClr>
              </a:solidFill>
            </a:endParaRPr>
          </a:p>
        </p:txBody>
      </p:sp>
      <p:sp>
        <p:nvSpPr>
          <p:cNvPr id="10" name="Metin kutusu 9"/>
          <p:cNvSpPr txBox="1"/>
          <p:nvPr/>
        </p:nvSpPr>
        <p:spPr>
          <a:xfrm>
            <a:off x="4860032" y="4564578"/>
            <a:ext cx="3384376" cy="923330"/>
          </a:xfrm>
          <a:prstGeom prst="rect">
            <a:avLst/>
          </a:prstGeom>
          <a:noFill/>
        </p:spPr>
        <p:txBody>
          <a:bodyPr wrap="square" rtlCol="0">
            <a:spAutoFit/>
          </a:bodyPr>
          <a:lstStyle/>
          <a:p>
            <a:r>
              <a:rPr lang="tr-TR" dirty="0" smtClean="0">
                <a:solidFill>
                  <a:schemeClr val="accent6">
                    <a:lumMod val="75000"/>
                  </a:schemeClr>
                </a:solidFill>
              </a:rPr>
              <a:t>Tek başına mutlu olmak utanılacak bir şeydir.</a:t>
            </a:r>
          </a:p>
          <a:p>
            <a:r>
              <a:rPr lang="tr-TR" dirty="0">
                <a:solidFill>
                  <a:schemeClr val="accent6">
                    <a:lumMod val="75000"/>
                  </a:schemeClr>
                </a:solidFill>
              </a:rPr>
              <a:t>	</a:t>
            </a:r>
            <a:r>
              <a:rPr lang="tr-TR" dirty="0" smtClean="0">
                <a:solidFill>
                  <a:schemeClr val="accent6">
                    <a:lumMod val="75000"/>
                  </a:schemeClr>
                </a:solidFill>
              </a:rPr>
              <a:t>	</a:t>
            </a:r>
            <a:r>
              <a:rPr lang="tr-TR" dirty="0" err="1" smtClean="0">
                <a:solidFill>
                  <a:schemeClr val="accent6">
                    <a:lumMod val="75000"/>
                  </a:schemeClr>
                </a:solidFill>
              </a:rPr>
              <a:t>A.Camus</a:t>
            </a:r>
            <a:endParaRPr lang="tr-TR" dirty="0">
              <a:solidFill>
                <a:schemeClr val="accent6">
                  <a:lumMod val="75000"/>
                </a:schemeClr>
              </a:solidFill>
            </a:endParaRPr>
          </a:p>
        </p:txBody>
      </p:sp>
      <p:pic>
        <p:nvPicPr>
          <p:cNvPr id="3075" name="Picture 3" descr="C:\Users\EXPER\Desktop\k_04134418_44b20150105141656degerleregiti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5" y="3068959"/>
            <a:ext cx="3854436" cy="2865131"/>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4932041" y="5805264"/>
            <a:ext cx="3672407" cy="923330"/>
          </a:xfrm>
          <a:prstGeom prst="rect">
            <a:avLst/>
          </a:prstGeom>
          <a:noFill/>
        </p:spPr>
        <p:txBody>
          <a:bodyPr wrap="square" rtlCol="0">
            <a:spAutoFit/>
          </a:bodyPr>
          <a:lstStyle/>
          <a:p>
            <a:r>
              <a:rPr lang="tr-TR" dirty="0" smtClean="0">
                <a:solidFill>
                  <a:schemeClr val="accent2">
                    <a:lumMod val="75000"/>
                  </a:schemeClr>
                </a:solidFill>
              </a:rPr>
              <a:t>Gelin tanış olalım,</a:t>
            </a:r>
          </a:p>
          <a:p>
            <a:r>
              <a:rPr lang="tr-TR" dirty="0" smtClean="0">
                <a:solidFill>
                  <a:schemeClr val="accent2">
                    <a:lumMod val="75000"/>
                  </a:schemeClr>
                </a:solidFill>
              </a:rPr>
              <a:t>İşi kolay kılalım.</a:t>
            </a:r>
          </a:p>
          <a:p>
            <a:r>
              <a:rPr lang="tr-TR" dirty="0">
                <a:solidFill>
                  <a:schemeClr val="accent2">
                    <a:lumMod val="75000"/>
                  </a:schemeClr>
                </a:solidFill>
              </a:rPr>
              <a:t>	</a:t>
            </a:r>
            <a:r>
              <a:rPr lang="tr-TR" dirty="0" smtClean="0">
                <a:solidFill>
                  <a:schemeClr val="accent2">
                    <a:lumMod val="75000"/>
                  </a:schemeClr>
                </a:solidFill>
              </a:rPr>
              <a:t>	Yunus Emre</a:t>
            </a:r>
            <a:endParaRPr lang="tr-TR" dirty="0">
              <a:solidFill>
                <a:schemeClr val="accent2">
                  <a:lumMod val="75000"/>
                </a:schemeClr>
              </a:solidFill>
            </a:endParaRPr>
          </a:p>
        </p:txBody>
      </p:sp>
    </p:spTree>
    <p:extLst>
      <p:ext uri="{BB962C8B-B14F-4D97-AF65-F5344CB8AC3E}">
        <p14:creationId xmlns:p14="http://schemas.microsoft.com/office/powerpoint/2010/main" val="788362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EXPER\Desktop\tasarım\empati\tasarım\görseller\arka planlar\png_cerceve_forumgazel_com (49).pn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80607" y="3150765"/>
            <a:ext cx="3443321" cy="258249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755576" y="483637"/>
            <a:ext cx="7560840" cy="2385268"/>
          </a:xfrm>
          <a:prstGeom prst="rect">
            <a:avLst/>
          </a:prstGeom>
          <a:noFill/>
        </p:spPr>
        <p:txBody>
          <a:bodyPr wrap="square" rtlCol="0">
            <a:spAutoFit/>
          </a:bodyPr>
          <a:lstStyle/>
          <a:p>
            <a:pPr algn="just"/>
            <a:r>
              <a:rPr lang="tr-TR" sz="2400" b="1" dirty="0" smtClean="0">
                <a:solidFill>
                  <a:schemeClr val="accent1">
                    <a:lumMod val="75000"/>
                  </a:schemeClr>
                </a:solidFill>
              </a:rPr>
              <a:t>3. Değişimi yakala kendini yenile</a:t>
            </a:r>
          </a:p>
          <a:p>
            <a:pPr algn="just">
              <a:lnSpc>
                <a:spcPct val="200000"/>
              </a:lnSpc>
            </a:pPr>
            <a:r>
              <a:rPr lang="tr-TR" sz="1400" dirty="0" smtClean="0"/>
              <a:t>	Her şeyin değiştiği bir dünyada gelişime kapalı olmak hem birey olarak hem de toplum olarak yerimize saymamıza sebep olmaktadır. </a:t>
            </a:r>
          </a:p>
          <a:p>
            <a:pPr algn="just">
              <a:lnSpc>
                <a:spcPct val="150000"/>
              </a:lnSpc>
            </a:pPr>
            <a:r>
              <a:rPr lang="tr-TR" sz="1400" dirty="0"/>
              <a:t>	</a:t>
            </a:r>
            <a:r>
              <a:rPr lang="tr-TR" sz="1400" dirty="0" smtClean="0"/>
              <a:t>Her türlü değişiklik uyum çabası gerektirir ve uyum sağlama duygusal zekanın temel noktalardan biridir. Uyum, kişiye mutluluk, huzur ve yaşama sevinci sağlar.</a:t>
            </a:r>
          </a:p>
          <a:p>
            <a:pPr algn="just">
              <a:lnSpc>
                <a:spcPct val="150000"/>
              </a:lnSpc>
            </a:pPr>
            <a:endParaRPr lang="tr-TR" dirty="0"/>
          </a:p>
        </p:txBody>
      </p:sp>
      <p:sp>
        <p:nvSpPr>
          <p:cNvPr id="5" name="Metin kutusu 4"/>
          <p:cNvSpPr txBox="1"/>
          <p:nvPr/>
        </p:nvSpPr>
        <p:spPr>
          <a:xfrm>
            <a:off x="899592" y="3751872"/>
            <a:ext cx="2448272" cy="1477328"/>
          </a:xfrm>
          <a:prstGeom prst="rect">
            <a:avLst/>
          </a:prstGeom>
          <a:noFill/>
        </p:spPr>
        <p:txBody>
          <a:bodyPr wrap="square" rtlCol="0">
            <a:spAutoFit/>
          </a:bodyPr>
          <a:lstStyle/>
          <a:p>
            <a:r>
              <a:rPr lang="tr-TR" b="1" dirty="0" smtClean="0">
                <a:solidFill>
                  <a:schemeClr val="accent1">
                    <a:lumMod val="75000"/>
                  </a:schemeClr>
                </a:solidFill>
              </a:rPr>
              <a:t>Olduğun yerde durmak, hızla değişen dünyada en hızlı geri gitme yoludur.</a:t>
            </a:r>
          </a:p>
          <a:p>
            <a:r>
              <a:rPr lang="tr-TR" b="1" dirty="0">
                <a:solidFill>
                  <a:schemeClr val="accent1">
                    <a:lumMod val="75000"/>
                  </a:schemeClr>
                </a:solidFill>
              </a:rPr>
              <a:t>	</a:t>
            </a:r>
            <a:r>
              <a:rPr lang="tr-TR" b="1" dirty="0" err="1" smtClean="0">
                <a:solidFill>
                  <a:schemeClr val="accent1">
                    <a:lumMod val="75000"/>
                  </a:schemeClr>
                </a:solidFill>
              </a:rPr>
              <a:t>A.Bogg</a:t>
            </a:r>
            <a:r>
              <a:rPr lang="tr-TR" dirty="0" err="1" smtClean="0"/>
              <a:t>s</a:t>
            </a:r>
            <a:endParaRPr lang="tr-TR" dirty="0"/>
          </a:p>
        </p:txBody>
      </p:sp>
      <p:pic>
        <p:nvPicPr>
          <p:cNvPr id="10" name="Picture 2" descr="C:\Users\EXPER\Desktop\tasarım\empati\tasarım\görseller\arka planlar\png_cerceve_forumgazel_com (49).pn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04048" y="3150765"/>
            <a:ext cx="3443321" cy="258249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364088" y="3740839"/>
            <a:ext cx="2736304" cy="1200329"/>
          </a:xfrm>
          <a:prstGeom prst="rect">
            <a:avLst/>
          </a:prstGeom>
          <a:noFill/>
        </p:spPr>
        <p:txBody>
          <a:bodyPr wrap="square" rtlCol="0">
            <a:spAutoFit/>
          </a:bodyPr>
          <a:lstStyle/>
          <a:p>
            <a:r>
              <a:rPr lang="tr-TR" b="1" dirty="0" smtClean="0">
                <a:solidFill>
                  <a:schemeClr val="accent1">
                    <a:lumMod val="75000"/>
                  </a:schemeClr>
                </a:solidFill>
              </a:rPr>
              <a:t>Yarın bambaşka bir insan olacağım diyorsun. Niye bugünden başlamıyorsun?</a:t>
            </a:r>
          </a:p>
          <a:p>
            <a:r>
              <a:rPr lang="tr-TR" b="1" dirty="0" smtClean="0">
                <a:solidFill>
                  <a:schemeClr val="accent1">
                    <a:lumMod val="75000"/>
                  </a:schemeClr>
                </a:solidFill>
              </a:rPr>
              <a:t>	</a:t>
            </a:r>
            <a:r>
              <a:rPr lang="tr-TR" b="1" dirty="0" err="1" smtClean="0">
                <a:solidFill>
                  <a:schemeClr val="accent1">
                    <a:lumMod val="75000"/>
                  </a:schemeClr>
                </a:solidFill>
              </a:rPr>
              <a:t>Epiktetos</a:t>
            </a:r>
            <a:endParaRPr lang="tr-TR" b="1" dirty="0">
              <a:solidFill>
                <a:schemeClr val="accent1">
                  <a:lumMod val="75000"/>
                </a:schemeClr>
              </a:solidFill>
            </a:endParaRPr>
          </a:p>
        </p:txBody>
      </p:sp>
    </p:spTree>
    <p:extLst>
      <p:ext uri="{BB962C8B-B14F-4D97-AF65-F5344CB8AC3E}">
        <p14:creationId xmlns:p14="http://schemas.microsoft.com/office/powerpoint/2010/main" val="250002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95536" y="222027"/>
            <a:ext cx="7920880" cy="2846933"/>
          </a:xfrm>
          <a:prstGeom prst="rect">
            <a:avLst/>
          </a:prstGeom>
          <a:noFill/>
        </p:spPr>
        <p:txBody>
          <a:bodyPr wrap="square" rtlCol="0">
            <a:spAutoFit/>
          </a:bodyPr>
          <a:lstStyle/>
          <a:p>
            <a:pPr algn="just"/>
            <a:r>
              <a:rPr lang="tr-TR" sz="2800" dirty="0" smtClean="0">
                <a:solidFill>
                  <a:schemeClr val="accent1">
                    <a:lumMod val="75000"/>
                  </a:schemeClr>
                </a:solidFill>
              </a:rPr>
              <a:t>4. </a:t>
            </a:r>
            <a:r>
              <a:rPr lang="tr-TR" sz="2800" b="1" dirty="0" smtClean="0">
                <a:solidFill>
                  <a:schemeClr val="accent1">
                    <a:lumMod val="75000"/>
                  </a:schemeClr>
                </a:solidFill>
              </a:rPr>
              <a:t>Karşılaşılan krizlerle baş et</a:t>
            </a:r>
          </a:p>
          <a:p>
            <a:pPr algn="just"/>
            <a:r>
              <a:rPr lang="tr-TR" sz="2800" b="1" dirty="0" smtClean="0">
                <a:solidFill>
                  <a:schemeClr val="accent1">
                    <a:lumMod val="75000"/>
                  </a:schemeClr>
                </a:solidFill>
              </a:rPr>
              <a:t>Huzuru yakala</a:t>
            </a:r>
          </a:p>
          <a:p>
            <a:pPr algn="just">
              <a:lnSpc>
                <a:spcPct val="150000"/>
              </a:lnSpc>
            </a:pPr>
            <a:r>
              <a:rPr lang="tr-TR" sz="1400" dirty="0" smtClean="0"/>
              <a:t>Yaşam  her alanda bizim sınırlarımızı zorlamaktadır. Bu kriz anlarıyla baş edebilecek güç yok ve uyum sağlamakta güçlük çekiyorsa stres yaşar. Duygusal zekanın bir boyutu da yaşamsal krizlerle baş edebilme gücüdür. bunun için şu yetkinliklerin olması gerekmektedir;</a:t>
            </a:r>
          </a:p>
          <a:p>
            <a:pPr marL="285750" indent="-285750" algn="just">
              <a:lnSpc>
                <a:spcPct val="150000"/>
              </a:lnSpc>
              <a:buFont typeface="Wingdings" panose="05000000000000000000" pitchFamily="2" charset="2"/>
              <a:buChar char="v"/>
            </a:pPr>
            <a:r>
              <a:rPr lang="tr-TR" sz="1400" dirty="0" smtClean="0"/>
              <a:t>Stresle başa çıkma</a:t>
            </a:r>
          </a:p>
          <a:p>
            <a:pPr marL="285750" indent="-285750" algn="just">
              <a:lnSpc>
                <a:spcPct val="150000"/>
              </a:lnSpc>
              <a:buFont typeface="Wingdings" panose="05000000000000000000" pitchFamily="2" charset="2"/>
              <a:buChar char="v"/>
            </a:pPr>
            <a:r>
              <a:rPr lang="tr-TR" sz="1400" dirty="0" smtClean="0"/>
              <a:t>Duygu ve dürtüleri denetleyebilme</a:t>
            </a:r>
          </a:p>
          <a:p>
            <a:pPr algn="just"/>
            <a:endParaRPr lang="tr-TR" dirty="0"/>
          </a:p>
        </p:txBody>
      </p:sp>
      <p:sp>
        <p:nvSpPr>
          <p:cNvPr id="6" name="Metin kutusu 5"/>
          <p:cNvSpPr txBox="1"/>
          <p:nvPr/>
        </p:nvSpPr>
        <p:spPr>
          <a:xfrm>
            <a:off x="395536" y="2996952"/>
            <a:ext cx="3672408" cy="2862322"/>
          </a:xfrm>
          <a:prstGeom prst="rect">
            <a:avLst/>
          </a:prstGeom>
          <a:noFill/>
          <a:ln w="25400">
            <a:solidFill>
              <a:schemeClr val="accent1"/>
            </a:solidFill>
          </a:ln>
        </p:spPr>
        <p:txBody>
          <a:bodyPr wrap="square" rtlCol="0">
            <a:spAutoFit/>
          </a:bodyPr>
          <a:lstStyle/>
          <a:p>
            <a:pPr>
              <a:lnSpc>
                <a:spcPct val="150000"/>
              </a:lnSpc>
            </a:pPr>
            <a:r>
              <a:rPr lang="tr-TR" sz="1200" u="sng" dirty="0" smtClean="0">
                <a:solidFill>
                  <a:schemeClr val="accent1">
                    <a:lumMod val="75000"/>
                  </a:schemeClr>
                </a:solidFill>
              </a:rPr>
              <a:t>Stresle başa çıkma becerileri yüksek olan kişi;</a:t>
            </a:r>
          </a:p>
          <a:p>
            <a:pPr marL="171450" indent="-171450">
              <a:lnSpc>
                <a:spcPct val="150000"/>
              </a:lnSpc>
              <a:buFont typeface="Wingdings" panose="05000000000000000000" pitchFamily="2" charset="2"/>
              <a:buChar char="ü"/>
            </a:pPr>
            <a:r>
              <a:rPr lang="tr-TR" sz="1200" dirty="0" smtClean="0"/>
              <a:t>Stres veren koşullar karşısında güçlerinden ve zayıf yönlerinin farkındadır.</a:t>
            </a:r>
          </a:p>
          <a:p>
            <a:pPr marL="171450" indent="-171450">
              <a:lnSpc>
                <a:spcPct val="150000"/>
              </a:lnSpc>
              <a:buFont typeface="Wingdings" panose="05000000000000000000" pitchFamily="2" charset="2"/>
              <a:buChar char="ü"/>
            </a:pPr>
            <a:r>
              <a:rPr lang="tr-TR" sz="1200" dirty="0" smtClean="0"/>
              <a:t>Strese yol açan durumların sebeplerini ortaya koyabilir.</a:t>
            </a:r>
          </a:p>
          <a:p>
            <a:pPr marL="171450" indent="-171450">
              <a:lnSpc>
                <a:spcPct val="150000"/>
              </a:lnSpc>
              <a:buFont typeface="Wingdings" panose="05000000000000000000" pitchFamily="2" charset="2"/>
              <a:buChar char="ü"/>
            </a:pPr>
            <a:r>
              <a:rPr lang="tr-TR" sz="1200" dirty="0" smtClean="0"/>
              <a:t>Bu sebeplerin değiştirilebilir ya da değiştirilemez olduğunun ayırt edebilir.</a:t>
            </a:r>
          </a:p>
          <a:p>
            <a:pPr marL="171450" indent="-171450">
              <a:lnSpc>
                <a:spcPct val="150000"/>
              </a:lnSpc>
              <a:buFont typeface="Wingdings" panose="05000000000000000000" pitchFamily="2" charset="2"/>
              <a:buChar char="ü"/>
            </a:pPr>
            <a:r>
              <a:rPr lang="tr-TR" sz="1200" dirty="0" smtClean="0"/>
              <a:t>Kontrol edebileceği stres kaynaklarıyla başa çıkma stratejileri belirler ve uygulayabilir.</a:t>
            </a:r>
          </a:p>
          <a:p>
            <a:pPr>
              <a:lnSpc>
                <a:spcPct val="150000"/>
              </a:lnSpc>
            </a:pPr>
            <a:endParaRPr lang="tr-TR" sz="1200" dirty="0"/>
          </a:p>
        </p:txBody>
      </p:sp>
      <p:sp>
        <p:nvSpPr>
          <p:cNvPr id="7" name="Metin kutusu 6"/>
          <p:cNvSpPr txBox="1"/>
          <p:nvPr/>
        </p:nvSpPr>
        <p:spPr>
          <a:xfrm>
            <a:off x="4589748" y="2996952"/>
            <a:ext cx="3870284" cy="2844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u="sng" dirty="0" smtClean="0">
                <a:solidFill>
                  <a:schemeClr val="accent1">
                    <a:lumMod val="75000"/>
                  </a:schemeClr>
                </a:solidFill>
              </a:rPr>
              <a:t>Dürtü ve duygularını denetleyen kişi</a:t>
            </a:r>
          </a:p>
          <a:p>
            <a:pPr>
              <a:lnSpc>
                <a:spcPct val="150000"/>
              </a:lnSpc>
            </a:pPr>
            <a:r>
              <a:rPr lang="tr-TR" sz="1400" dirty="0" smtClean="0"/>
              <a:t>Anlık duygusal tepkililerini ve moral bozucu duygularını yönetebilir.</a:t>
            </a:r>
          </a:p>
          <a:p>
            <a:pPr>
              <a:lnSpc>
                <a:spcPct val="150000"/>
              </a:lnSpc>
            </a:pPr>
            <a:r>
              <a:rPr lang="tr-TR" sz="1400" dirty="0" smtClean="0"/>
              <a:t>Zor anlarda bile kendini kayıp etmez. Olumlu bakış açısı geliştirebilir.</a:t>
            </a:r>
          </a:p>
          <a:p>
            <a:pPr>
              <a:lnSpc>
                <a:spcPct val="150000"/>
              </a:lnSpc>
            </a:pPr>
            <a:r>
              <a:rPr lang="tr-TR" sz="1400" dirty="0" smtClean="0"/>
              <a:t>Yoğun duygu durumlarında da ana amacından vazgeçmez. Olasıları değerlendirebilir.</a:t>
            </a:r>
          </a:p>
          <a:p>
            <a:pPr>
              <a:lnSpc>
                <a:spcPct val="150000"/>
              </a:lnSpc>
            </a:pPr>
            <a:r>
              <a:rPr lang="tr-TR" sz="1400" dirty="0" smtClean="0"/>
              <a:t>Haz verici yaşantılara kapılmalarını önleyen güçlü değerleri vardır.</a:t>
            </a:r>
          </a:p>
          <a:p>
            <a:endParaRPr lang="tr-TR" sz="1400" dirty="0" smtClean="0">
              <a:solidFill>
                <a:schemeClr val="accent1">
                  <a:lumMod val="75000"/>
                </a:schemeClr>
              </a:solidFill>
            </a:endParaRPr>
          </a:p>
          <a:p>
            <a:endParaRPr lang="tr-TR" sz="1400" dirty="0" smtClean="0">
              <a:solidFill>
                <a:schemeClr val="accent1">
                  <a:lumMod val="75000"/>
                </a:schemeClr>
              </a:solidFill>
            </a:endParaRPr>
          </a:p>
        </p:txBody>
      </p:sp>
      <p:sp>
        <p:nvSpPr>
          <p:cNvPr id="8" name="Dikdörtgen 7"/>
          <p:cNvSpPr/>
          <p:nvPr/>
        </p:nvSpPr>
        <p:spPr>
          <a:xfrm>
            <a:off x="2123728" y="5874625"/>
            <a:ext cx="417646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Öfkeyi, </a:t>
            </a:r>
            <a:r>
              <a:rPr lang="tr-TR"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öfkesizlikle</a:t>
            </a:r>
            <a:r>
              <a:rPr lang="tr-T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önlemek,</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bilginin ürünüdür.</a:t>
            </a:r>
          </a:p>
          <a:p>
            <a:pPr algn="ctr"/>
            <a:r>
              <a:rPr lang="tr-TR" b="1" cap="none" spc="0" dirty="0">
                <a:ln w="11430"/>
                <a:effectLst>
                  <a:outerShdw blurRad="50800" dist="39000" dir="5460000" algn="tl">
                    <a:srgbClr val="000000">
                      <a:alpha val="38000"/>
                    </a:srgbClr>
                  </a:outerShdw>
                </a:effectLst>
              </a:rPr>
              <a:t>	</a:t>
            </a:r>
            <a:r>
              <a:rPr lang="tr-TR" b="1" cap="none" spc="0" dirty="0" smtClean="0">
                <a:ln w="11430"/>
              </a:rPr>
              <a:t>Hz. Ali</a:t>
            </a:r>
            <a:endParaRPr lang="tr-TR" b="1" cap="none" spc="0" dirty="0">
              <a:ln w="11430"/>
            </a:endParaRPr>
          </a:p>
        </p:txBody>
      </p:sp>
    </p:spTree>
    <p:extLst>
      <p:ext uri="{BB962C8B-B14F-4D97-AF65-F5344CB8AC3E}">
        <p14:creationId xmlns:p14="http://schemas.microsoft.com/office/powerpoint/2010/main" val="2470962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79512" y="649719"/>
            <a:ext cx="5112568" cy="3431709"/>
          </a:xfrm>
          <a:prstGeom prst="rect">
            <a:avLst/>
          </a:prstGeom>
          <a:noFill/>
        </p:spPr>
        <p:txBody>
          <a:bodyPr wrap="square" rtlCol="0">
            <a:spAutoFit/>
          </a:bodyPr>
          <a:lstStyle/>
          <a:p>
            <a:pPr algn="just"/>
            <a:r>
              <a:rPr lang="tr-TR" sz="2800" dirty="0" smtClean="0">
                <a:solidFill>
                  <a:schemeClr val="accent1">
                    <a:lumMod val="75000"/>
                  </a:schemeClr>
                </a:solidFill>
              </a:rPr>
              <a:t>5. Olumlu enerji yay</a:t>
            </a:r>
          </a:p>
          <a:p>
            <a:pPr algn="just">
              <a:lnSpc>
                <a:spcPct val="150000"/>
              </a:lnSpc>
            </a:pPr>
            <a:r>
              <a:rPr lang="tr-TR" sz="1400" dirty="0" smtClean="0"/>
              <a:t>Kendileri ve yaşamları hakkında iyimser olanlar, mutluluğa giden yolu bilir başkalarına ufak görünen ancak kendilerince anlamlı yaşantılardan mutlu olur. Sahip oldukları olumlu bakış açısını da çevrelerine yaymaya çalışırlar. </a:t>
            </a:r>
          </a:p>
          <a:p>
            <a:pPr algn="just">
              <a:lnSpc>
                <a:spcPct val="150000"/>
              </a:lnSpc>
            </a:pPr>
            <a:r>
              <a:rPr lang="tr-TR" sz="1400" dirty="0" smtClean="0"/>
              <a:t>Olması gereken yeterlikler ise:</a:t>
            </a:r>
          </a:p>
          <a:p>
            <a:pPr marL="285750" indent="-285750" algn="just">
              <a:lnSpc>
                <a:spcPct val="150000"/>
              </a:lnSpc>
              <a:buFont typeface="Wingdings" panose="05000000000000000000" pitchFamily="2" charset="2"/>
              <a:buChar char="Ø"/>
            </a:pPr>
            <a:r>
              <a:rPr lang="tr-TR" sz="1400" dirty="0" smtClean="0"/>
              <a:t>İyimserlik</a:t>
            </a:r>
          </a:p>
          <a:p>
            <a:pPr marL="285750" indent="-285750" algn="just">
              <a:lnSpc>
                <a:spcPct val="150000"/>
              </a:lnSpc>
              <a:buFont typeface="Wingdings" panose="05000000000000000000" pitchFamily="2" charset="2"/>
              <a:buChar char="Ø"/>
            </a:pPr>
            <a:r>
              <a:rPr lang="tr-TR" sz="1400" dirty="0" err="1" smtClean="0"/>
              <a:t>Özyeterlilik</a:t>
            </a:r>
            <a:endParaRPr lang="tr-TR" sz="1400" dirty="0" smtClean="0"/>
          </a:p>
          <a:p>
            <a:pPr marL="285750" indent="-285750" algn="just">
              <a:lnSpc>
                <a:spcPct val="150000"/>
              </a:lnSpc>
              <a:buFont typeface="Wingdings" panose="05000000000000000000" pitchFamily="2" charset="2"/>
              <a:buChar char="Ø"/>
            </a:pPr>
            <a:r>
              <a:rPr lang="tr-TR" sz="1400" dirty="0" smtClean="0"/>
              <a:t>Kendini aşmak</a:t>
            </a:r>
          </a:p>
          <a:p>
            <a:pPr marL="285750" indent="-285750" algn="just">
              <a:lnSpc>
                <a:spcPct val="150000"/>
              </a:lnSpc>
              <a:buFont typeface="Wingdings" panose="05000000000000000000" pitchFamily="2" charset="2"/>
              <a:buChar char="Ø"/>
            </a:pPr>
            <a:r>
              <a:rPr lang="tr-TR" sz="1400" dirty="0" smtClean="0"/>
              <a:t>Huzuru bulma yetisi</a:t>
            </a:r>
            <a:endParaRPr lang="tr-TR" sz="1400" dirty="0"/>
          </a:p>
        </p:txBody>
      </p:sp>
      <p:pic>
        <p:nvPicPr>
          <p:cNvPr id="5122" name="Picture 2" descr="C:\Users\EXPER\Desktop\tasarım\görseller\vektörler ve png ler\speech-bubble-156056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76672"/>
            <a:ext cx="3168352" cy="2715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XPER\Desktop\tasarım\görseller\vektörler ve png ler\speech-bubble-156056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081428"/>
            <a:ext cx="2952328" cy="253056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rot="21190609">
            <a:off x="5587189" y="875311"/>
            <a:ext cx="2449171" cy="1477328"/>
          </a:xfrm>
          <a:prstGeom prst="rect">
            <a:avLst/>
          </a:prstGeom>
          <a:noFill/>
        </p:spPr>
        <p:txBody>
          <a:bodyPr wrap="square" rtlCol="0">
            <a:spAutoFit/>
          </a:bodyPr>
          <a:lstStyle/>
          <a:p>
            <a:r>
              <a:rPr lang="tr-TR" dirty="0" smtClean="0">
                <a:solidFill>
                  <a:schemeClr val="tx2">
                    <a:lumMod val="75000"/>
                  </a:schemeClr>
                </a:solidFill>
              </a:rPr>
              <a:t>İyimser, her felakette bir fırsat;</a:t>
            </a:r>
          </a:p>
          <a:p>
            <a:r>
              <a:rPr lang="tr-TR" dirty="0" smtClean="0">
                <a:solidFill>
                  <a:schemeClr val="tx2">
                    <a:lumMod val="75000"/>
                  </a:schemeClr>
                </a:solidFill>
              </a:rPr>
              <a:t>Kötümser, her fırsatta bir felaket görür.</a:t>
            </a:r>
          </a:p>
          <a:p>
            <a:r>
              <a:rPr lang="tr-TR" dirty="0" smtClean="0">
                <a:solidFill>
                  <a:schemeClr val="tx2">
                    <a:lumMod val="75000"/>
                  </a:schemeClr>
                </a:solidFill>
              </a:rPr>
              <a:t>	Anonim</a:t>
            </a:r>
            <a:endParaRPr lang="tr-TR" dirty="0">
              <a:solidFill>
                <a:schemeClr val="tx2">
                  <a:lumMod val="75000"/>
                </a:schemeClr>
              </a:solidFill>
            </a:endParaRPr>
          </a:p>
        </p:txBody>
      </p:sp>
      <p:sp>
        <p:nvSpPr>
          <p:cNvPr id="8" name="Metin kutusu 7"/>
          <p:cNvSpPr txBox="1"/>
          <p:nvPr/>
        </p:nvSpPr>
        <p:spPr>
          <a:xfrm rot="21290340">
            <a:off x="562681" y="4509120"/>
            <a:ext cx="2520280" cy="1200329"/>
          </a:xfrm>
          <a:prstGeom prst="rect">
            <a:avLst/>
          </a:prstGeom>
          <a:noFill/>
        </p:spPr>
        <p:txBody>
          <a:bodyPr wrap="square" rtlCol="0">
            <a:spAutoFit/>
          </a:bodyPr>
          <a:lstStyle/>
          <a:p>
            <a:r>
              <a:rPr lang="tr-TR" dirty="0" smtClean="0">
                <a:solidFill>
                  <a:schemeClr val="tx2">
                    <a:lumMod val="75000"/>
                  </a:schemeClr>
                </a:solidFill>
              </a:rPr>
              <a:t>Güneşi gözden  kaçırdım diye ağlarsan, yıldızları da göremezsin…</a:t>
            </a:r>
          </a:p>
          <a:p>
            <a:r>
              <a:rPr lang="tr-TR" dirty="0">
                <a:solidFill>
                  <a:schemeClr val="tx2">
                    <a:lumMod val="75000"/>
                  </a:schemeClr>
                </a:solidFill>
              </a:rPr>
              <a:t>	</a:t>
            </a:r>
            <a:r>
              <a:rPr lang="tr-TR" dirty="0" err="1" smtClean="0">
                <a:solidFill>
                  <a:schemeClr val="tx2">
                    <a:lumMod val="75000"/>
                  </a:schemeClr>
                </a:solidFill>
              </a:rPr>
              <a:t>R.Tagore</a:t>
            </a:r>
            <a:endParaRPr lang="tr-TR" dirty="0">
              <a:solidFill>
                <a:schemeClr val="tx2">
                  <a:lumMod val="75000"/>
                </a:schemeClr>
              </a:solidFill>
            </a:endParaRP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36296" y="4437112"/>
            <a:ext cx="1574219" cy="167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4644008" y="4604935"/>
            <a:ext cx="2880320" cy="1200329"/>
          </a:xfrm>
          <a:prstGeom prst="rect">
            <a:avLst/>
          </a:prstGeom>
          <a:noFill/>
        </p:spPr>
        <p:txBody>
          <a:bodyPr wrap="square" rtlCol="0">
            <a:spAutoFit/>
          </a:bodyPr>
          <a:lstStyle/>
          <a:p>
            <a:r>
              <a:rPr lang="tr-TR" dirty="0" smtClean="0">
                <a:solidFill>
                  <a:schemeClr val="accent2">
                    <a:lumMod val="75000"/>
                  </a:schemeClr>
                </a:solidFill>
              </a:rPr>
              <a:t>Gülümsediğinde güzelleşmeyen bir yüz hiç görmedim.</a:t>
            </a:r>
          </a:p>
          <a:p>
            <a:r>
              <a:rPr lang="tr-TR" dirty="0">
                <a:solidFill>
                  <a:schemeClr val="accent2">
                    <a:lumMod val="75000"/>
                  </a:schemeClr>
                </a:solidFill>
              </a:rPr>
              <a:t>	</a:t>
            </a:r>
            <a:r>
              <a:rPr lang="tr-TR" dirty="0" err="1" smtClean="0">
                <a:solidFill>
                  <a:schemeClr val="accent2">
                    <a:lumMod val="75000"/>
                  </a:schemeClr>
                </a:solidFill>
              </a:rPr>
              <a:t>A.Huxley</a:t>
            </a:r>
            <a:endParaRPr lang="tr-TR" dirty="0">
              <a:solidFill>
                <a:schemeClr val="accent2">
                  <a:lumMod val="75000"/>
                </a:schemeClr>
              </a:solidFill>
            </a:endParaRPr>
          </a:p>
        </p:txBody>
      </p:sp>
    </p:spTree>
    <p:extLst>
      <p:ext uri="{BB962C8B-B14F-4D97-AF65-F5344CB8AC3E}">
        <p14:creationId xmlns:p14="http://schemas.microsoft.com/office/powerpoint/2010/main" val="3417787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EXPER\Desktop\tasarım\görseller\vektörler ve png ler\0_c6b0d_177900b0_XL.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68424" y="260648"/>
            <a:ext cx="7620000" cy="63813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55576" y="548680"/>
            <a:ext cx="7776864" cy="2677656"/>
          </a:xfrm>
          <a:prstGeom prst="rect">
            <a:avLst/>
          </a:prstGeom>
          <a:noFill/>
        </p:spPr>
        <p:txBody>
          <a:bodyPr wrap="square" rtlCol="0">
            <a:spAutoFit/>
          </a:bodyPr>
          <a:lstStyle/>
          <a:p>
            <a:pPr algn="just">
              <a:lnSpc>
                <a:spcPct val="150000"/>
              </a:lnSpc>
            </a:pPr>
            <a:r>
              <a:rPr lang="tr-TR" sz="1400" dirty="0" smtClean="0">
                <a:latin typeface="Times New Roman" panose="02020603050405020304" pitchFamily="18" charset="0"/>
                <a:cs typeface="Times New Roman" panose="02020603050405020304" pitchFamily="18" charset="0"/>
              </a:rPr>
              <a:t>	Okul hayatında sayılar, denklem çözme, üçgende alan, ışık hızı havuz problemleri çözmeyi öğreniyoruz. Ancak yaşanılan hayal kırıklıklarıyla, korkularla, öfkeyle başa çıkmayla, sağlıklı ilişkiler kurabilmeyi, kısacası duygularımızı tanıyıp onları kontrol edebilmeyi matematik problemleriyle öğrenemiyoruz. </a:t>
            </a:r>
          </a:p>
          <a:p>
            <a:pPr algn="just">
              <a:lnSpc>
                <a:spcPct val="150000"/>
              </a:lnSpc>
            </a:pPr>
            <a:endParaRPr lang="tr-TR" sz="1400" dirty="0">
              <a:latin typeface="Times New Roman" panose="02020603050405020304" pitchFamily="18" charset="0"/>
              <a:cs typeface="Times New Roman" panose="02020603050405020304" pitchFamily="18" charset="0"/>
            </a:endParaRPr>
          </a:p>
          <a:p>
            <a:pPr algn="just">
              <a:lnSpc>
                <a:spcPct val="150000"/>
              </a:lnSpc>
            </a:pPr>
            <a:r>
              <a:rPr lang="tr-TR" sz="1400" dirty="0" smtClean="0">
                <a:latin typeface="Times New Roman" panose="02020603050405020304" pitchFamily="18" charset="0"/>
                <a:cs typeface="Times New Roman" panose="02020603050405020304" pitchFamily="18" charset="0"/>
              </a:rPr>
              <a:t>	Davranışlarımızı yönlendiren, kurduğumuz ilişkileri ve niteliklerini belirleyen bilişsel zeka değil ağırlıklı olarak duygusal zekadır. Aralarındaki en önemli fark ise bilişsel zeka zor gelişirken, duygusal zekanın geliştirebilir olmasıdır.</a:t>
            </a:r>
            <a:endParaRPr lang="tr-TR" sz="1400"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755576" y="3501008"/>
            <a:ext cx="7776864" cy="1708160"/>
          </a:xfrm>
          <a:prstGeom prst="rect">
            <a:avLst/>
          </a:prstGeom>
          <a:noFill/>
        </p:spPr>
        <p:txBody>
          <a:bodyPr wrap="square" rtlCol="0">
            <a:spAutoFit/>
          </a:bodyPr>
          <a:lstStyle/>
          <a:p>
            <a:pPr algn="just">
              <a:lnSpc>
                <a:spcPct val="150000"/>
              </a:lnSpc>
            </a:pPr>
            <a:r>
              <a:rPr lang="tr-TR" sz="1400" dirty="0" smtClean="0"/>
              <a:t>	Duygusal zekanın geliştirilebilir olması ona güç kazandırmaktadır. Duygusal zeka yaşamın ilk yıllarında gelişmeye başlar. Anne, baba ve yakın ilişkiye girdiği kişilerle ilk temelleri atanır. Çocuk ebeveynin duygularına verdiği tepkiler yoluyla, duygularının kabul edilme veya reddedilme koşullarını tanır ve duygularından haberdar olur. Böylece duygular, çocuğun yakın çevresiyle olan ortak yaşamında gelişmeye ve sağlıklı bir zemine oturma imkanı tanır.</a:t>
            </a:r>
            <a:endParaRPr lang="tr-TR" sz="1400" dirty="0"/>
          </a:p>
        </p:txBody>
      </p:sp>
    </p:spTree>
    <p:extLst>
      <p:ext uri="{BB962C8B-B14F-4D97-AF65-F5344CB8AC3E}">
        <p14:creationId xmlns:p14="http://schemas.microsoft.com/office/powerpoint/2010/main" val="2744831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83568" y="395372"/>
            <a:ext cx="7272808" cy="400110"/>
          </a:xfrm>
          <a:prstGeom prst="rect">
            <a:avLst/>
          </a:prstGeom>
          <a:noFill/>
        </p:spPr>
        <p:txBody>
          <a:bodyPr wrap="square" rtlCol="0">
            <a:spAutoFit/>
          </a:bodyPr>
          <a:lstStyle/>
          <a:p>
            <a:pPr algn="ctr"/>
            <a:r>
              <a:rPr lang="tr-TR" sz="2000" b="1" dirty="0" smtClean="0">
                <a:solidFill>
                  <a:schemeClr val="accent6">
                    <a:lumMod val="75000"/>
                  </a:schemeClr>
                </a:solidFill>
              </a:rPr>
              <a:t>Öğrencilerde Duygusal Zekanın Gelişebilmesi İçin Neler Yapılabilir?</a:t>
            </a:r>
            <a:endParaRPr lang="tr-TR" sz="2000" b="1" dirty="0">
              <a:solidFill>
                <a:schemeClr val="accent6">
                  <a:lumMod val="75000"/>
                </a:schemeClr>
              </a:solidFill>
            </a:endParaRPr>
          </a:p>
        </p:txBody>
      </p:sp>
      <p:sp>
        <p:nvSpPr>
          <p:cNvPr id="2" name="Dikdörtgen 1"/>
          <p:cNvSpPr/>
          <p:nvPr/>
        </p:nvSpPr>
        <p:spPr>
          <a:xfrm>
            <a:off x="323528" y="1000774"/>
            <a:ext cx="5832648" cy="587590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400" dirty="0">
                <a:solidFill>
                  <a:schemeClr val="accent1">
                    <a:lumMod val="75000"/>
                  </a:schemeClr>
                </a:solidFill>
              </a:rPr>
              <a:t>Öğrencilerin </a:t>
            </a:r>
            <a:r>
              <a:rPr lang="tr-TR" sz="1400" dirty="0" smtClean="0">
                <a:solidFill>
                  <a:schemeClr val="accent1">
                    <a:lumMod val="75000"/>
                  </a:schemeClr>
                </a:solidFill>
              </a:rPr>
              <a:t>duygusal gereksinimlerine </a:t>
            </a:r>
            <a:r>
              <a:rPr lang="tr-TR" sz="1400" dirty="0">
                <a:solidFill>
                  <a:schemeClr val="accent1">
                    <a:lumMod val="75000"/>
                  </a:schemeClr>
                </a:solidFill>
              </a:rPr>
              <a:t>önem veren, onların olumlu duygular içinde olmasını sağlayan </a:t>
            </a:r>
            <a:r>
              <a:rPr lang="tr-TR" sz="1400" dirty="0" smtClean="0">
                <a:solidFill>
                  <a:schemeClr val="accent1">
                    <a:lumMod val="75000"/>
                  </a:schemeClr>
                </a:solidFill>
              </a:rPr>
              <a:t>sınıf ortamı</a:t>
            </a:r>
            <a:r>
              <a:rPr lang="tr-TR" sz="1400" dirty="0">
                <a:solidFill>
                  <a:schemeClr val="accent1">
                    <a:lumMod val="75000"/>
                  </a:schemeClr>
                </a:solidFill>
              </a:rPr>
              <a:t>, çocukların kendilerini iyi hissetmelerine yardımcı olur. Ve böylece </a:t>
            </a:r>
            <a:r>
              <a:rPr lang="tr-TR" sz="1400" dirty="0" smtClean="0">
                <a:solidFill>
                  <a:schemeClr val="accent1">
                    <a:lumMod val="75000"/>
                  </a:schemeClr>
                </a:solidFill>
              </a:rPr>
              <a:t>onların hem </a:t>
            </a:r>
            <a:r>
              <a:rPr lang="tr-TR" sz="1400" dirty="0">
                <a:solidFill>
                  <a:schemeClr val="accent1">
                    <a:lumMod val="75000"/>
                  </a:schemeClr>
                </a:solidFill>
              </a:rPr>
              <a:t>öğretmenleri, hem de arkadaşları ile iyi ilişkiler içinde olmalarını </a:t>
            </a:r>
            <a:r>
              <a:rPr lang="tr-TR" sz="1400" dirty="0" smtClean="0">
                <a:solidFill>
                  <a:schemeClr val="accent1">
                    <a:lumMod val="75000"/>
                  </a:schemeClr>
                </a:solidFill>
              </a:rPr>
              <a:t>sağlar. Öğretmenlerin </a:t>
            </a:r>
            <a:r>
              <a:rPr lang="tr-TR" sz="1400" dirty="0">
                <a:solidFill>
                  <a:schemeClr val="accent1">
                    <a:lumMod val="75000"/>
                  </a:schemeClr>
                </a:solidFill>
              </a:rPr>
              <a:t>sevgiye dayalı yaklaşımları, hataları öne çıkararak eleştiri </a:t>
            </a:r>
            <a:r>
              <a:rPr lang="tr-TR" sz="1400" dirty="0" smtClean="0">
                <a:solidFill>
                  <a:schemeClr val="accent1">
                    <a:lumMod val="75000"/>
                  </a:schemeClr>
                </a:solidFill>
              </a:rPr>
              <a:t>yerine, bunları </a:t>
            </a:r>
            <a:r>
              <a:rPr lang="tr-TR" sz="1400" dirty="0">
                <a:solidFill>
                  <a:schemeClr val="accent1">
                    <a:lumMod val="75000"/>
                  </a:schemeClr>
                </a:solidFill>
              </a:rPr>
              <a:t>doğruyu öğretmek için bir fırsat olarak görmeleri, </a:t>
            </a:r>
            <a:r>
              <a:rPr lang="tr-TR" sz="1400" dirty="0" smtClean="0">
                <a:solidFill>
                  <a:schemeClr val="accent1">
                    <a:lumMod val="75000"/>
                  </a:schemeClr>
                </a:solidFill>
              </a:rPr>
              <a:t>başarısızlıkların yenilebileceğine </a:t>
            </a:r>
            <a:r>
              <a:rPr lang="tr-TR" sz="1400" dirty="0">
                <a:solidFill>
                  <a:schemeClr val="accent1">
                    <a:lumMod val="75000"/>
                  </a:schemeClr>
                </a:solidFill>
              </a:rPr>
              <a:t>dair olumlu yaklaşımları ve sınıf içinde eğlenceye yer </a:t>
            </a:r>
            <a:r>
              <a:rPr lang="tr-TR" sz="1400" dirty="0" smtClean="0">
                <a:solidFill>
                  <a:schemeClr val="accent1">
                    <a:lumMod val="75000"/>
                  </a:schemeClr>
                </a:solidFill>
              </a:rPr>
              <a:t>vermeleri öğrencilerin </a:t>
            </a:r>
            <a:r>
              <a:rPr lang="tr-TR" sz="1400" dirty="0">
                <a:solidFill>
                  <a:schemeClr val="accent1">
                    <a:lumMod val="75000"/>
                  </a:schemeClr>
                </a:solidFill>
              </a:rPr>
              <a:t>stressiz bir ortamda daha iyi öğrenebilmelerine yardımcı </a:t>
            </a:r>
            <a:r>
              <a:rPr lang="tr-TR" sz="1400" dirty="0" smtClean="0">
                <a:solidFill>
                  <a:schemeClr val="accent1">
                    <a:lumMod val="75000"/>
                  </a:schemeClr>
                </a:solidFill>
              </a:rPr>
              <a:t>olur.</a:t>
            </a:r>
          </a:p>
          <a:p>
            <a:pPr marL="285750" indent="-285750" algn="just">
              <a:lnSpc>
                <a:spcPct val="150000"/>
              </a:lnSpc>
              <a:buClr>
                <a:schemeClr val="tx2">
                  <a:lumMod val="75000"/>
                </a:schemeClr>
              </a:buClr>
              <a:buSzPct val="105000"/>
              <a:buFont typeface="Wingdings" panose="05000000000000000000" pitchFamily="2" charset="2"/>
              <a:buChar char="v"/>
            </a:pPr>
            <a:r>
              <a:rPr lang="tr-TR" sz="1400" dirty="0" smtClean="0">
                <a:solidFill>
                  <a:schemeClr val="accent1">
                    <a:lumMod val="75000"/>
                  </a:schemeClr>
                </a:solidFill>
              </a:rPr>
              <a:t>Her </a:t>
            </a:r>
            <a:r>
              <a:rPr lang="tr-TR" sz="1400" dirty="0">
                <a:solidFill>
                  <a:schemeClr val="accent1">
                    <a:lumMod val="75000"/>
                  </a:schemeClr>
                </a:solidFill>
              </a:rPr>
              <a:t>şeyden önce duyguları paylaşmada, ifade etmede çocuklarımıza iyi bir örnek olmak.</a:t>
            </a:r>
          </a:p>
          <a:p>
            <a:pPr marL="285750" indent="-285750" algn="just">
              <a:lnSpc>
                <a:spcPct val="150000"/>
              </a:lnSpc>
              <a:buClr>
                <a:schemeClr val="tx2">
                  <a:lumMod val="75000"/>
                </a:schemeClr>
              </a:buClr>
              <a:buSzPct val="105000"/>
              <a:buFont typeface="Wingdings" panose="05000000000000000000" pitchFamily="2" charset="2"/>
              <a:buChar char="v"/>
            </a:pPr>
            <a:r>
              <a:rPr lang="tr-TR" sz="1400" dirty="0">
                <a:solidFill>
                  <a:schemeClr val="accent1">
                    <a:lumMod val="75000"/>
                  </a:schemeClr>
                </a:solidFill>
              </a:rPr>
              <a:t>Çocuklara, her türlü duygularını ifade etmeleri, tanımlamaları için fırsat vermek (öfke, kıskançlık, kaygı, sevinç, coşku, heyecan </a:t>
            </a:r>
            <a:r>
              <a:rPr lang="tr-TR" sz="1400" dirty="0" err="1">
                <a:solidFill>
                  <a:schemeClr val="accent1">
                    <a:lumMod val="75000"/>
                  </a:schemeClr>
                </a:solidFill>
              </a:rPr>
              <a:t>vs</a:t>
            </a:r>
            <a:r>
              <a:rPr lang="tr-TR" sz="1400" dirty="0" smtClean="0">
                <a:solidFill>
                  <a:schemeClr val="accent1">
                    <a:lumMod val="75000"/>
                  </a:schemeClr>
                </a:solidFill>
              </a:rPr>
              <a:t>)</a:t>
            </a:r>
          </a:p>
          <a:p>
            <a:pPr marL="285750" indent="-285750" algn="just">
              <a:lnSpc>
                <a:spcPct val="150000"/>
              </a:lnSpc>
              <a:buClr>
                <a:schemeClr val="tx2">
                  <a:lumMod val="75000"/>
                </a:schemeClr>
              </a:buClr>
              <a:buSzPct val="105000"/>
              <a:buFont typeface="Wingdings" panose="05000000000000000000" pitchFamily="2" charset="2"/>
              <a:buChar char="v"/>
            </a:pPr>
            <a:r>
              <a:rPr lang="tr-TR" sz="1400" dirty="0">
                <a:solidFill>
                  <a:schemeClr val="accent1">
                    <a:lumMod val="75000"/>
                  </a:schemeClr>
                </a:solidFill>
              </a:rPr>
              <a:t>Öğrencilerin karşılaştığı problemlerle nasıl başa çıkabilecekleri öğretilir ve duygusal- sosyal  repertuarları genişletme yolları öğretilebilir</a:t>
            </a:r>
            <a:r>
              <a:rPr lang="tr-TR" sz="1400" dirty="0" smtClean="0">
                <a:solidFill>
                  <a:schemeClr val="accent1">
                    <a:lumMod val="75000"/>
                  </a:schemeClr>
                </a:solidFill>
              </a:rPr>
              <a:t>.</a:t>
            </a:r>
            <a:endParaRPr lang="tr-TR" sz="1400" dirty="0">
              <a:solidFill>
                <a:schemeClr val="accent1">
                  <a:lumMod val="75000"/>
                </a:schemeClr>
              </a:solidFill>
            </a:endParaRPr>
          </a:p>
          <a:p>
            <a:pPr marL="285750" indent="-285750" algn="just">
              <a:lnSpc>
                <a:spcPct val="150000"/>
              </a:lnSpc>
              <a:buClr>
                <a:schemeClr val="tx2">
                  <a:lumMod val="75000"/>
                </a:schemeClr>
              </a:buClr>
              <a:buSzPct val="105000"/>
              <a:buFont typeface="Wingdings" panose="05000000000000000000" pitchFamily="2" charset="2"/>
              <a:buChar char="v"/>
            </a:pPr>
            <a:r>
              <a:rPr lang="tr-TR" sz="1400" dirty="0">
                <a:solidFill>
                  <a:schemeClr val="accent1">
                    <a:lumMod val="75000"/>
                  </a:schemeClr>
                </a:solidFill>
              </a:rPr>
              <a:t>Çocukların duygularını bastırmalarına, içlerine kapanıp bir köşeye çekilmelerine engel </a:t>
            </a:r>
            <a:r>
              <a:rPr lang="tr-TR" sz="1400" dirty="0" smtClean="0">
                <a:solidFill>
                  <a:schemeClr val="accent1">
                    <a:lumMod val="75000"/>
                  </a:schemeClr>
                </a:solidFill>
              </a:rPr>
              <a:t>olmak.</a:t>
            </a:r>
          </a:p>
          <a:p>
            <a:pPr marL="285750" indent="-285750" algn="just">
              <a:lnSpc>
                <a:spcPct val="150000"/>
              </a:lnSpc>
              <a:buClr>
                <a:schemeClr val="tx2">
                  <a:lumMod val="75000"/>
                </a:schemeClr>
              </a:buClr>
              <a:buSzPct val="105000"/>
              <a:buFont typeface="Wingdings" panose="05000000000000000000" pitchFamily="2" charset="2"/>
              <a:buChar char="v"/>
            </a:pPr>
            <a:endParaRPr lang="tr-TR" sz="1400" dirty="0">
              <a:solidFill>
                <a:schemeClr val="accent1">
                  <a:lumMod val="75000"/>
                </a:schemeClr>
              </a:solidFill>
            </a:endParaRPr>
          </a:p>
        </p:txBody>
      </p:sp>
      <p:pic>
        <p:nvPicPr>
          <p:cNvPr id="3075" name="Picture 3" descr="C:\Users\EXPER\Desktop\tasarım\görseller\vektörler ve png ler\258887-1502051625149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96952"/>
            <a:ext cx="3060699" cy="37218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XPER\Desktop\BUU\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795482"/>
            <a:ext cx="2668498" cy="251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873009" y="901765"/>
            <a:ext cx="4497266" cy="2800767"/>
          </a:xfrm>
          <a:prstGeom prst="rect">
            <a:avLst/>
          </a:prstGeom>
        </p:spPr>
        <p:txBody>
          <a:bodyPr wrap="square">
            <a:spAutoFit/>
          </a:bodyPr>
          <a:lstStyle/>
          <a:p>
            <a:r>
              <a:rPr lang="tr-TR" sz="1600" b="1" dirty="0" smtClean="0">
                <a:solidFill>
                  <a:srgbClr val="93000A"/>
                </a:solidFill>
                <a:latin typeface="HP Simplified" panose="020B0604020204020204" pitchFamily="34" charset="-94"/>
              </a:rPr>
              <a:t>Zekaya İlişkin Eski Anlayış</a:t>
            </a:r>
            <a:r>
              <a:rPr lang="tr-TR" sz="1600" b="1" dirty="0">
                <a:solidFill>
                  <a:srgbClr val="93000A"/>
                </a:solidFill>
                <a:latin typeface="HP Simplified" panose="020B0604020204020204" pitchFamily="34" charset="-94"/>
              </a:rPr>
              <a:t/>
            </a:r>
            <a:br>
              <a:rPr lang="tr-TR" sz="1600" b="1" dirty="0">
                <a:solidFill>
                  <a:srgbClr val="93000A"/>
                </a:solidFill>
                <a:latin typeface="HP Simplified" panose="020B0604020204020204" pitchFamily="34" charset="-94"/>
              </a:rPr>
            </a:br>
            <a:r>
              <a:rPr lang="tr-TR" sz="1600" dirty="0">
                <a:solidFill>
                  <a:srgbClr val="93000A"/>
                </a:solidFill>
                <a:latin typeface="HP Simplified" panose="020B0604020204020204" pitchFamily="34" charset="-94"/>
              </a:rPr>
              <a:t>* Zeka doğuştan kazanılır, sabittir ve değişmez. </a:t>
            </a:r>
            <a:br>
              <a:rPr lang="tr-TR" sz="1600" dirty="0">
                <a:solidFill>
                  <a:srgbClr val="93000A"/>
                </a:solidFill>
                <a:latin typeface="HP Simplified" panose="020B0604020204020204" pitchFamily="34" charset="-94"/>
              </a:rPr>
            </a:br>
            <a:r>
              <a:rPr lang="tr-TR" sz="1600" dirty="0">
                <a:solidFill>
                  <a:srgbClr val="93000A"/>
                </a:solidFill>
                <a:latin typeface="HP Simplified" panose="020B0604020204020204" pitchFamily="34" charset="-94"/>
              </a:rPr>
              <a:t>* Zeka niceliksel olarak ölçülebilir ve tek bir sayıya indirgenebilir. </a:t>
            </a:r>
            <a:br>
              <a:rPr lang="tr-TR" sz="1600" dirty="0">
                <a:solidFill>
                  <a:srgbClr val="93000A"/>
                </a:solidFill>
                <a:latin typeface="HP Simplified" panose="020B0604020204020204" pitchFamily="34" charset="-94"/>
              </a:rPr>
            </a:br>
            <a:r>
              <a:rPr lang="tr-TR" sz="1600" dirty="0">
                <a:solidFill>
                  <a:srgbClr val="93000A"/>
                </a:solidFill>
                <a:latin typeface="HP Simplified" panose="020B0604020204020204" pitchFamily="34" charset="-94"/>
              </a:rPr>
              <a:t>* Zeka tekildir. </a:t>
            </a:r>
            <a:br>
              <a:rPr lang="tr-TR" sz="1600" dirty="0">
                <a:solidFill>
                  <a:srgbClr val="93000A"/>
                </a:solidFill>
                <a:latin typeface="HP Simplified" panose="020B0604020204020204" pitchFamily="34" charset="-94"/>
              </a:rPr>
            </a:br>
            <a:r>
              <a:rPr lang="tr-TR" sz="1600" dirty="0">
                <a:solidFill>
                  <a:srgbClr val="93000A"/>
                </a:solidFill>
                <a:latin typeface="HP Simplified" panose="020B0604020204020204" pitchFamily="34" charset="-94"/>
              </a:rPr>
              <a:t>* Zeka gerçek hayattan soyutlanarak (zeka testleri) ölçülür. </a:t>
            </a:r>
            <a:br>
              <a:rPr lang="tr-TR" sz="1600" dirty="0">
                <a:solidFill>
                  <a:srgbClr val="93000A"/>
                </a:solidFill>
                <a:latin typeface="HP Simplified" panose="020B0604020204020204" pitchFamily="34" charset="-94"/>
              </a:rPr>
            </a:br>
            <a:r>
              <a:rPr lang="tr-TR" sz="1600" dirty="0">
                <a:solidFill>
                  <a:srgbClr val="93000A"/>
                </a:solidFill>
                <a:latin typeface="HP Simplified" panose="020B0604020204020204" pitchFamily="34" charset="-94"/>
              </a:rPr>
              <a:t>* Zeka öğrencileri belli seviyelere göre sınıflandırmak ve onların gelecekteki başarılarını tahmin etmek için kullanılır</a:t>
            </a:r>
            <a:r>
              <a:rPr lang="tr-TR" sz="1600" dirty="0" smtClean="0">
                <a:solidFill>
                  <a:srgbClr val="93000A"/>
                </a:solidFill>
                <a:latin typeface="HP Simplified" panose="020B0604020204020204" pitchFamily="34" charset="-94"/>
              </a:rPr>
              <a:t>.</a:t>
            </a:r>
            <a:endParaRPr lang="tr-TR" sz="1600" dirty="0">
              <a:solidFill>
                <a:srgbClr val="93000A"/>
              </a:solidFill>
              <a:latin typeface="HP Simplified" panose="020B0604020204020204" pitchFamily="34" charset="-94"/>
            </a:endParaRPr>
          </a:p>
        </p:txBody>
      </p:sp>
      <p:sp>
        <p:nvSpPr>
          <p:cNvPr id="5" name="Dikdörtgen 4"/>
          <p:cNvSpPr/>
          <p:nvPr/>
        </p:nvSpPr>
        <p:spPr>
          <a:xfrm>
            <a:off x="1923316" y="148323"/>
            <a:ext cx="5666643" cy="369332"/>
          </a:xfrm>
          <a:prstGeom prst="rect">
            <a:avLst/>
          </a:prstGeom>
        </p:spPr>
        <p:txBody>
          <a:bodyPr wrap="square">
            <a:spAutoFit/>
          </a:bodyPr>
          <a:lstStyle/>
          <a:p>
            <a:pPr algn="ctr"/>
            <a:r>
              <a:rPr lang="tr-TR" b="1" dirty="0" smtClean="0">
                <a:solidFill>
                  <a:srgbClr val="002060"/>
                </a:solidFill>
                <a:latin typeface="HP Simplified" panose="020B0604020204020204" pitchFamily="34" charset="-94"/>
              </a:rPr>
              <a:t>Dünden Bugüne Zekayla İlgili Düşünceler</a:t>
            </a:r>
            <a:endParaRPr lang="tr-TR" dirty="0">
              <a:solidFill>
                <a:srgbClr val="002060"/>
              </a:solidFill>
              <a:latin typeface="HP Simplified" panose="020B0604020204020204" pitchFamily="34" charset="-94"/>
            </a:endParaRP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l="48589"/>
          <a:stretch/>
        </p:blipFill>
        <p:spPr>
          <a:xfrm flipH="1">
            <a:off x="883842" y="676469"/>
            <a:ext cx="2518781" cy="2779840"/>
          </a:xfrm>
          <a:prstGeom prst="rect">
            <a:avLst/>
          </a:prstGeom>
        </p:spPr>
      </p:pic>
      <p:sp>
        <p:nvSpPr>
          <p:cNvPr id="6" name="Dikdörtgen 5"/>
          <p:cNvSpPr/>
          <p:nvPr/>
        </p:nvSpPr>
        <p:spPr>
          <a:xfrm>
            <a:off x="1043608" y="3789040"/>
            <a:ext cx="4572000" cy="3046988"/>
          </a:xfrm>
          <a:prstGeom prst="rect">
            <a:avLst/>
          </a:prstGeom>
        </p:spPr>
        <p:txBody>
          <a:bodyPr>
            <a:spAutoFit/>
          </a:bodyPr>
          <a:lstStyle/>
          <a:p>
            <a:r>
              <a:rPr lang="tr-TR" sz="1600" b="1" dirty="0" smtClean="0">
                <a:solidFill>
                  <a:srgbClr val="659300"/>
                </a:solidFill>
                <a:latin typeface="HP Simplified" panose="020B0604020204020204" pitchFamily="34" charset="-94"/>
              </a:rPr>
              <a:t>Zekaya İlişkin Yeni Anlayış</a:t>
            </a:r>
            <a:r>
              <a:rPr lang="tr-TR" sz="1600" dirty="0" smtClean="0">
                <a:solidFill>
                  <a:srgbClr val="659300"/>
                </a:solidFill>
                <a:latin typeface="HP Simplified" panose="020B0604020204020204" pitchFamily="34" charset="-94"/>
              </a:rPr>
              <a:t> </a:t>
            </a:r>
            <a:r>
              <a:rPr lang="tr-TR" sz="1600" dirty="0">
                <a:solidFill>
                  <a:srgbClr val="659300"/>
                </a:solidFill>
                <a:latin typeface="HP Simplified" panose="020B0604020204020204" pitchFamily="34" charset="-94"/>
              </a:rPr>
              <a:t/>
            </a:r>
            <a:br>
              <a:rPr lang="tr-TR" sz="1600" dirty="0">
                <a:solidFill>
                  <a:srgbClr val="659300"/>
                </a:solidFill>
                <a:latin typeface="HP Simplified" panose="020B0604020204020204" pitchFamily="34" charset="-94"/>
              </a:rPr>
            </a:br>
            <a:r>
              <a:rPr lang="tr-TR" sz="1600" dirty="0">
                <a:solidFill>
                  <a:srgbClr val="659300"/>
                </a:solidFill>
                <a:latin typeface="HP Simplified" panose="020B0604020204020204" pitchFamily="34" charset="-94"/>
              </a:rPr>
              <a:t>* Doğuştan kalıtımla gelen zeka kapasitesi geliştirilebilir. </a:t>
            </a:r>
            <a:br>
              <a:rPr lang="tr-TR" sz="1600" dirty="0">
                <a:solidFill>
                  <a:srgbClr val="659300"/>
                </a:solidFill>
                <a:latin typeface="HP Simplified" panose="020B0604020204020204" pitchFamily="34" charset="-94"/>
              </a:rPr>
            </a:br>
            <a:r>
              <a:rPr lang="tr-TR" sz="1600" dirty="0">
                <a:solidFill>
                  <a:srgbClr val="659300"/>
                </a:solidFill>
                <a:latin typeface="HP Simplified" panose="020B0604020204020204" pitchFamily="34" charset="-94"/>
              </a:rPr>
              <a:t>* Zeka problem çözme sürecinde, herhangi bir ürün ya da performansta sergilenir. </a:t>
            </a:r>
            <a:br>
              <a:rPr lang="tr-TR" sz="1600" dirty="0">
                <a:solidFill>
                  <a:srgbClr val="659300"/>
                </a:solidFill>
                <a:latin typeface="HP Simplified" panose="020B0604020204020204" pitchFamily="34" charset="-94"/>
              </a:rPr>
            </a:br>
            <a:r>
              <a:rPr lang="tr-TR" sz="1600" b="1" dirty="0">
                <a:solidFill>
                  <a:srgbClr val="659300"/>
                </a:solidFill>
                <a:latin typeface="HP Simplified" panose="020B0604020204020204" pitchFamily="34" charset="-94"/>
              </a:rPr>
              <a:t>* Zeka tek tip değildir, çoğuldur ve çeşitli yollarla sergilenebilir. </a:t>
            </a:r>
            <a:r>
              <a:rPr lang="tr-TR" sz="1600" dirty="0">
                <a:solidFill>
                  <a:srgbClr val="659300"/>
                </a:solidFill>
                <a:latin typeface="HP Simplified" panose="020B0604020204020204" pitchFamily="34" charset="-94"/>
              </a:rPr>
              <a:t/>
            </a:r>
            <a:br>
              <a:rPr lang="tr-TR" sz="1600" dirty="0">
                <a:solidFill>
                  <a:srgbClr val="659300"/>
                </a:solidFill>
                <a:latin typeface="HP Simplified" panose="020B0604020204020204" pitchFamily="34" charset="-94"/>
              </a:rPr>
            </a:br>
            <a:r>
              <a:rPr lang="tr-TR" sz="1600" dirty="0">
                <a:solidFill>
                  <a:srgbClr val="659300"/>
                </a:solidFill>
                <a:latin typeface="HP Simplified" panose="020B0604020204020204" pitchFamily="34" charset="-94"/>
              </a:rPr>
              <a:t>* Zeka gerçek hayattan soyutlanamaz. </a:t>
            </a:r>
            <a:br>
              <a:rPr lang="tr-TR" sz="1600" dirty="0">
                <a:solidFill>
                  <a:srgbClr val="659300"/>
                </a:solidFill>
                <a:latin typeface="HP Simplified" panose="020B0604020204020204" pitchFamily="34" charset="-94"/>
              </a:rPr>
            </a:br>
            <a:r>
              <a:rPr lang="tr-TR" sz="1600" dirty="0">
                <a:solidFill>
                  <a:srgbClr val="659300"/>
                </a:solidFill>
                <a:latin typeface="HP Simplified" panose="020B0604020204020204" pitchFamily="34" charset="-94"/>
              </a:rPr>
              <a:t>* Zeka bireylerin yetenek ve doğal potansiyellerini anlamak ve bunların gelişmesinde farklı yollar keşfetmek için kullanılır.</a:t>
            </a:r>
          </a:p>
        </p:txBody>
      </p:sp>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r="49933"/>
          <a:stretch/>
        </p:blipFill>
        <p:spPr>
          <a:xfrm>
            <a:off x="6121643" y="3841417"/>
            <a:ext cx="2452943" cy="2779840"/>
          </a:xfrm>
          <a:prstGeom prst="rect">
            <a:avLst/>
          </a:prstGeom>
        </p:spPr>
      </p:pic>
    </p:spTree>
    <p:extLst>
      <p:ext uri="{BB962C8B-B14F-4D97-AF65-F5344CB8AC3E}">
        <p14:creationId xmlns:p14="http://schemas.microsoft.com/office/powerpoint/2010/main" val="3644782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39552" y="930200"/>
            <a:ext cx="7920880" cy="415498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tr-TR" sz="1600" dirty="0">
                <a:solidFill>
                  <a:schemeClr val="accent1">
                    <a:lumMod val="75000"/>
                  </a:schemeClr>
                </a:solidFill>
                <a:latin typeface="Times New Roman" panose="02020603050405020304" pitchFamily="18" charset="0"/>
                <a:cs typeface="Times New Roman" panose="02020603050405020304" pitchFamily="18" charset="0"/>
              </a:rPr>
              <a:t>Neyi sevip sevmediklerini anlamalarında, kendi özelliklerini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tanımlamalarında onlara </a:t>
            </a:r>
            <a:r>
              <a:rPr lang="tr-TR" sz="1600" dirty="0">
                <a:solidFill>
                  <a:schemeClr val="accent1">
                    <a:lumMod val="75000"/>
                  </a:schemeClr>
                </a:solidFill>
                <a:latin typeface="Times New Roman" panose="02020603050405020304" pitchFamily="18" charset="0"/>
                <a:cs typeface="Times New Roman" panose="02020603050405020304" pitchFamily="18" charset="0"/>
              </a:rPr>
              <a:t>yarımcı olmak için, almak ya da yapmak istedikleri şeylerle ilgili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onlara seçme </a:t>
            </a:r>
            <a:r>
              <a:rPr lang="tr-TR" sz="1600" dirty="0">
                <a:solidFill>
                  <a:schemeClr val="accent1">
                    <a:lumMod val="75000"/>
                  </a:schemeClr>
                </a:solidFill>
                <a:latin typeface="Times New Roman" panose="02020603050405020304" pitchFamily="18" charset="0"/>
                <a:cs typeface="Times New Roman" panose="02020603050405020304" pitchFamily="18" charset="0"/>
              </a:rPr>
              <a:t>hakkı vermek çocukların kendilerini tanımalarına, etraflarında olan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biten şeylerle </a:t>
            </a:r>
            <a:r>
              <a:rPr lang="tr-TR" sz="1600" dirty="0">
                <a:solidFill>
                  <a:schemeClr val="accent1">
                    <a:lumMod val="75000"/>
                  </a:schemeClr>
                </a:solidFill>
                <a:latin typeface="Times New Roman" panose="02020603050405020304" pitchFamily="18" charset="0"/>
                <a:cs typeface="Times New Roman" panose="02020603050405020304" pitchFamily="18" charset="0"/>
              </a:rPr>
              <a:t>ilgili ne hissettiklerini anlamalarına yardımcı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olacaktır.</a:t>
            </a:r>
          </a:p>
          <a:p>
            <a:pPr marL="285750" indent="-285750" algn="just">
              <a:lnSpc>
                <a:spcPct val="150000"/>
              </a:lnSpc>
              <a:buFont typeface="Wingdings" panose="05000000000000000000" pitchFamily="2" charset="2"/>
              <a:buChar char="v"/>
            </a:pP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Öğrencilerin </a:t>
            </a:r>
            <a:r>
              <a:rPr lang="tr-TR" sz="1600" dirty="0">
                <a:solidFill>
                  <a:schemeClr val="accent1">
                    <a:lumMod val="75000"/>
                  </a:schemeClr>
                </a:solidFill>
                <a:latin typeface="Times New Roman" panose="02020603050405020304" pitchFamily="18" charset="0"/>
                <a:cs typeface="Times New Roman" panose="02020603050405020304" pitchFamily="18" charset="0"/>
              </a:rPr>
              <a:t>istenmeyen/olumsuz davranışları karşısında; çatışma çözme, duygusal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 farkındalık</a:t>
            </a:r>
            <a:r>
              <a:rPr lang="tr-TR" sz="1600" dirty="0">
                <a:solidFill>
                  <a:schemeClr val="accent1">
                    <a:lumMod val="75000"/>
                  </a:schemeClr>
                </a:solidFill>
                <a:latin typeface="Times New Roman" panose="02020603050405020304" pitchFamily="18" charset="0"/>
                <a:cs typeface="Times New Roman" panose="02020603050405020304" pitchFamily="18" charset="0"/>
              </a:rPr>
              <a:t>, </a:t>
            </a:r>
            <a:r>
              <a:rPr lang="tr-TR" sz="1600" dirty="0" err="1">
                <a:solidFill>
                  <a:schemeClr val="accent1">
                    <a:lumMod val="75000"/>
                  </a:schemeClr>
                </a:solidFill>
                <a:latin typeface="Times New Roman" panose="02020603050405020304" pitchFamily="18" charset="0"/>
                <a:cs typeface="Times New Roman" panose="02020603050405020304" pitchFamily="18" charset="0"/>
              </a:rPr>
              <a:t>empatik</a:t>
            </a:r>
            <a:r>
              <a:rPr lang="tr-TR" sz="1600" dirty="0">
                <a:solidFill>
                  <a:schemeClr val="accent1">
                    <a:lumMod val="75000"/>
                  </a:schemeClr>
                </a:solidFill>
                <a:latin typeface="Times New Roman" panose="02020603050405020304" pitchFamily="18" charset="0"/>
                <a:cs typeface="Times New Roman" panose="02020603050405020304" pitchFamily="18" charset="0"/>
              </a:rPr>
              <a:t>  iletişim, öfke kontrolü gibi beceri eğitimleri verilmelidir.</a:t>
            </a:r>
          </a:p>
          <a:p>
            <a:pPr marL="285750" indent="-285750" algn="just">
              <a:lnSpc>
                <a:spcPct val="150000"/>
              </a:lnSpc>
              <a:buFont typeface="Wingdings" panose="05000000000000000000" pitchFamily="2" charset="2"/>
              <a:buChar char="v"/>
            </a:pP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Öğrencilerin </a:t>
            </a:r>
            <a:r>
              <a:rPr lang="tr-TR" sz="1600" dirty="0">
                <a:solidFill>
                  <a:schemeClr val="accent1">
                    <a:lumMod val="75000"/>
                  </a:schemeClr>
                </a:solidFill>
                <a:latin typeface="Times New Roman" panose="02020603050405020304" pitchFamily="18" charset="0"/>
                <a:cs typeface="Times New Roman" panose="02020603050405020304" pitchFamily="18" charset="0"/>
              </a:rPr>
              <a:t>duygusal problemlerini ve sıkıntılarını tartışabilecekleri sınıf toplantıları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düzenlenebilir.</a:t>
            </a:r>
          </a:p>
          <a:p>
            <a:pPr marL="285750" indent="-285750" algn="just">
              <a:lnSpc>
                <a:spcPct val="150000"/>
              </a:lnSpc>
              <a:buFont typeface="Wingdings" panose="05000000000000000000" pitchFamily="2" charset="2"/>
              <a:buChar char="v"/>
            </a:pP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Sınıfta </a:t>
            </a:r>
            <a:r>
              <a:rPr lang="tr-TR" sz="1600" dirty="0">
                <a:solidFill>
                  <a:schemeClr val="accent1">
                    <a:lumMod val="75000"/>
                  </a:schemeClr>
                </a:solidFill>
                <a:latin typeface="Times New Roman" panose="02020603050405020304" pitchFamily="18" charset="0"/>
                <a:cs typeface="Times New Roman" panose="02020603050405020304" pitchFamily="18" charset="0"/>
              </a:rPr>
              <a:t>işbirlikçi öğrenme ilkelerini uygulayın. Grup projelerinin içinde yer alan öğrenciler, grupla çalışma ve işbirliği yapma konusunda önemli yaşantılarda geçmekte ve temel iletişim becerilerini öğrenmektedir.</a:t>
            </a:r>
          </a:p>
        </p:txBody>
      </p:sp>
    </p:spTree>
    <p:extLst>
      <p:ext uri="{BB962C8B-B14F-4D97-AF65-F5344CB8AC3E}">
        <p14:creationId xmlns:p14="http://schemas.microsoft.com/office/powerpoint/2010/main" val="2294525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67544" y="188640"/>
            <a:ext cx="8064896" cy="2908489"/>
          </a:xfrm>
          <a:prstGeom prst="rect">
            <a:avLst/>
          </a:prstGeom>
          <a:noFill/>
        </p:spPr>
        <p:txBody>
          <a:bodyPr wrap="square" rtlCol="0">
            <a:spAutoFit/>
          </a:bodyPr>
          <a:lstStyle/>
          <a:p>
            <a:pPr algn="just">
              <a:lnSpc>
                <a:spcPct val="150000"/>
              </a:lnSpc>
            </a:pPr>
            <a:r>
              <a:rPr lang="tr-TR" sz="1400" dirty="0" smtClean="0">
                <a:solidFill>
                  <a:schemeClr val="accent2">
                    <a:lumMod val="75000"/>
                  </a:schemeClr>
                </a:solidFill>
                <a:latin typeface="Times New Roman" panose="02020603050405020304" pitchFamily="18" charset="0"/>
                <a:cs typeface="Times New Roman" panose="02020603050405020304" pitchFamily="18" charset="0"/>
              </a:rPr>
              <a:t>Öğrencilerin duygusal zekalarını güçlendirmek amacıyla sınıf içi yaşantılarında şu etkinlikler yapılabilir.</a:t>
            </a:r>
          </a:p>
          <a:p>
            <a:pPr marL="171450" indent="-171450" algn="just">
              <a:lnSpc>
                <a:spcPct val="150000"/>
              </a:lnSpc>
              <a:buFont typeface="Wingdings" panose="05000000000000000000" pitchFamily="2" charset="2"/>
              <a:buChar char="Ø"/>
            </a:pPr>
            <a:r>
              <a:rPr lang="tr-TR" sz="1200" b="1" u="sng" dirty="0" smtClean="0">
                <a:solidFill>
                  <a:schemeClr val="accent1">
                    <a:lumMod val="75000"/>
                  </a:schemeClr>
                </a:solidFill>
                <a:latin typeface="Times New Roman" panose="02020603050405020304" pitchFamily="18" charset="0"/>
                <a:cs typeface="Times New Roman" panose="02020603050405020304" pitchFamily="18" charset="0"/>
              </a:rPr>
              <a:t>Sınıfı temsil eden ‘’oyuncak evde’ ’her bir öğrenciyi öğretmeni örnek figürler olarak kullanabilir</a:t>
            </a:r>
            <a:r>
              <a:rPr lang="tr-TR" sz="1200" dirty="0" smtClean="0">
                <a:solidFill>
                  <a:schemeClr val="accent1">
                    <a:lumMod val="75000"/>
                  </a:schemeClr>
                </a:solidFill>
                <a:latin typeface="Times New Roman" panose="02020603050405020304" pitchFamily="18" charset="0"/>
                <a:cs typeface="Times New Roman" panose="02020603050405020304" pitchFamily="18" charset="0"/>
              </a:rPr>
              <a:t>. Öğrencilerden sıkça bu figürleri gruplayarak kimin kiminle oynadığını ve çalıştığını, yakın arkadaşları, var ise düşmanları canlandırmalarını isteyin. </a:t>
            </a:r>
          </a:p>
          <a:p>
            <a:pPr algn="just">
              <a:lnSpc>
                <a:spcPct val="150000"/>
              </a:lnSpc>
            </a:pPr>
            <a:r>
              <a:rPr lang="tr-TR" sz="1200" dirty="0" smtClean="0">
                <a:solidFill>
                  <a:schemeClr val="accent1">
                    <a:lumMod val="75000"/>
                  </a:schemeClr>
                </a:solidFill>
                <a:latin typeface="Times New Roman" panose="02020603050405020304" pitchFamily="18" charset="0"/>
                <a:cs typeface="Times New Roman" panose="02020603050405020304" pitchFamily="18" charset="0"/>
              </a:rPr>
              <a:t>	Aynı malzemelerle sınıfta meydana gelen çatışmaları yeniden tanımlamak, değerlendirmek ve çözüme yönelik kural oluşturmak için kullanılır.</a:t>
            </a:r>
          </a:p>
          <a:p>
            <a:pPr marL="171450" indent="-171450" algn="just">
              <a:lnSpc>
                <a:spcPct val="150000"/>
              </a:lnSpc>
              <a:buFont typeface="Wingdings" panose="05000000000000000000" pitchFamily="2" charset="2"/>
              <a:buChar char="Ø"/>
            </a:pPr>
            <a:r>
              <a:rPr lang="tr-TR" sz="1200" b="1" u="sng" dirty="0" smtClean="0">
                <a:solidFill>
                  <a:schemeClr val="accent1">
                    <a:lumMod val="75000"/>
                  </a:schemeClr>
                </a:solidFill>
                <a:latin typeface="Times New Roman" panose="02020603050405020304" pitchFamily="18" charset="0"/>
                <a:cs typeface="Times New Roman" panose="02020603050405020304" pitchFamily="18" charset="0"/>
              </a:rPr>
              <a:t>Görsel materyaller kullanılarak, yüz ifademizle ya da beden dilimizle birçok duyguyu nasıl ifade ettiğimizi gösterin</a:t>
            </a:r>
            <a:r>
              <a:rPr lang="tr-TR" sz="1200" dirty="0" smtClean="0">
                <a:solidFill>
                  <a:schemeClr val="accent1">
                    <a:lumMod val="75000"/>
                  </a:schemeClr>
                </a:solidFill>
                <a:latin typeface="Times New Roman" panose="02020603050405020304" pitchFamily="18" charset="0"/>
                <a:cs typeface="Times New Roman" panose="02020603050405020304" pitchFamily="18" charset="0"/>
              </a:rPr>
              <a:t>.  Bu amaçla filmlerden ve dergilerden toplanan resimlerden yararlanın. Öğrencilere sözsüz mesajların nasıl anlayacaklarını öğretin ve bu ipuçlarına dayanarak duyguları tanımlamalarını sağlayın. Daha sonra bu duyguları rol oynama tekniğini kullanarak sergilemelerini isteyin.</a:t>
            </a:r>
            <a:endParaRPr lang="tr-TR" sz="1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12976"/>
            <a:ext cx="27003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4590256" y="3873822"/>
            <a:ext cx="3654152" cy="1569660"/>
          </a:xfrm>
          <a:prstGeom prst="rect">
            <a:avLst/>
          </a:prstGeom>
          <a:noFill/>
        </p:spPr>
        <p:txBody>
          <a:bodyPr wrap="square" rtlCol="0">
            <a:spAutoFit/>
          </a:bodyPr>
          <a:lstStyle/>
          <a:p>
            <a:r>
              <a:rPr lang="tr-TR" sz="2400" b="1" dirty="0" smtClean="0">
                <a:solidFill>
                  <a:schemeClr val="accent6">
                    <a:lumMod val="75000"/>
                  </a:schemeClr>
                </a:solidFill>
              </a:rPr>
              <a:t>Duygusal zeka beceri eğitimi uygulamaya yönelik pratik bir model ve ‘’50 AKTİVİTE’’</a:t>
            </a:r>
            <a:endParaRPr lang="tr-TR" sz="2400" b="1" dirty="0">
              <a:solidFill>
                <a:schemeClr val="accent6">
                  <a:lumMod val="75000"/>
                </a:schemeClr>
              </a:solidFill>
            </a:endParaRPr>
          </a:p>
        </p:txBody>
      </p:sp>
      <p:sp>
        <p:nvSpPr>
          <p:cNvPr id="9" name="Sol Ok 8"/>
          <p:cNvSpPr/>
          <p:nvPr/>
        </p:nvSpPr>
        <p:spPr>
          <a:xfrm>
            <a:off x="3563888" y="4293096"/>
            <a:ext cx="936104" cy="648072"/>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67447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6266" y="357185"/>
            <a:ext cx="8716214" cy="2279727"/>
          </a:xfrm>
          <a:prstGeom prst="rect">
            <a:avLst/>
          </a:prstGeom>
          <a:solidFill>
            <a:schemeClr val="accent1">
              <a:lumMod val="20000"/>
              <a:lumOff val="80000"/>
              <a:alpha val="12000"/>
            </a:schemeClr>
          </a:solidFill>
        </p:spPr>
        <p:txBody>
          <a:bodyPr wrap="square" lIns="216000" rIns="180000">
            <a:spAutoFit/>
          </a:bodyPr>
          <a:lstStyle/>
          <a:p>
            <a:pPr marL="171450" indent="-171450" algn="just">
              <a:lnSpc>
                <a:spcPct val="150000"/>
              </a:lnSpc>
              <a:buClr>
                <a:schemeClr val="tx2">
                  <a:lumMod val="75000"/>
                </a:schemeClr>
              </a:buClr>
              <a:buFont typeface="Wingdings" panose="05000000000000000000" pitchFamily="2" charset="2"/>
              <a:buChar char="v"/>
            </a:pPr>
            <a:r>
              <a:rPr lang="tr-TR" sz="1200" b="1" dirty="0">
                <a:solidFill>
                  <a:schemeClr val="accent5">
                    <a:lumMod val="75000"/>
                  </a:schemeClr>
                </a:solidFill>
              </a:rPr>
              <a:t>Duygularından dolayı kendilerini suçlu hissetmelerini engellemek </a:t>
            </a:r>
          </a:p>
          <a:p>
            <a:pPr marL="171450" indent="-171450" algn="just">
              <a:lnSpc>
                <a:spcPct val="150000"/>
              </a:lnSpc>
              <a:buClr>
                <a:schemeClr val="tx2">
                  <a:lumMod val="75000"/>
                </a:schemeClr>
              </a:buClr>
              <a:buFont typeface="Wingdings" panose="05000000000000000000" pitchFamily="2" charset="2"/>
              <a:buChar char="v"/>
            </a:pPr>
            <a:r>
              <a:rPr lang="tr-TR" sz="1200" b="1" dirty="0">
                <a:solidFill>
                  <a:schemeClr val="accent5">
                    <a:lumMod val="75000"/>
                  </a:schemeClr>
                </a:solidFill>
              </a:rPr>
              <a:t>Çocukların yapamadıklarından çok yapabildikleri şeyleri vurgulamak ve yapamadıkları için onlara cesaret vermek ve heves uyandırmak</a:t>
            </a:r>
            <a:r>
              <a:rPr lang="tr-TR" sz="1200" b="1" dirty="0" smtClean="0">
                <a:solidFill>
                  <a:schemeClr val="accent5">
                    <a:lumMod val="75000"/>
                  </a:schemeClr>
                </a:solidFill>
              </a:rPr>
              <a:t>.</a:t>
            </a:r>
          </a:p>
          <a:p>
            <a:pPr marL="171450" indent="-171450" algn="just">
              <a:lnSpc>
                <a:spcPct val="150000"/>
              </a:lnSpc>
              <a:buClr>
                <a:schemeClr val="tx2">
                  <a:lumMod val="75000"/>
                </a:schemeClr>
              </a:buClr>
              <a:buSzPct val="103000"/>
              <a:buFont typeface="Wingdings" panose="05000000000000000000" pitchFamily="2" charset="2"/>
              <a:buChar char="v"/>
            </a:pPr>
            <a:r>
              <a:rPr lang="tr-TR" sz="1200" b="1" dirty="0" smtClean="0">
                <a:solidFill>
                  <a:schemeClr val="accent5">
                    <a:lumMod val="75000"/>
                  </a:schemeClr>
                </a:solidFill>
              </a:rPr>
              <a:t>Kültürel </a:t>
            </a:r>
            <a:r>
              <a:rPr lang="tr-TR" sz="1200" b="1" dirty="0">
                <a:solidFill>
                  <a:schemeClr val="accent5">
                    <a:lumMod val="75000"/>
                  </a:schemeClr>
                </a:solidFill>
              </a:rPr>
              <a:t>mirasımızın örneklerle aktarılması önemli bir yer tutmaktadır. Nasreddin Hoca, Keloğlan, Mevlâna, Yunus Emre, Hacı Bayram Veli’den örnek olaylar ve sorunları çözüm tarzları irdelenmeli, sınıf ortamına ve hayata uyumları </a:t>
            </a:r>
            <a:r>
              <a:rPr lang="tr-TR" sz="1200" b="1" dirty="0" err="1">
                <a:solidFill>
                  <a:schemeClr val="accent5">
                    <a:lumMod val="75000"/>
                  </a:schemeClr>
                </a:solidFill>
              </a:rPr>
              <a:t>dramalarla</a:t>
            </a:r>
            <a:r>
              <a:rPr lang="tr-TR" sz="1200" b="1" dirty="0">
                <a:solidFill>
                  <a:schemeClr val="accent5">
                    <a:lumMod val="75000"/>
                  </a:schemeClr>
                </a:solidFill>
              </a:rPr>
              <a:t> netleştirilmelidir. Bu isimler sadece kitaplardan okuduğumuz ve öğrendiğimiz isimler olmaktan çıkmalıdır. Oluşturulan metaforlarla, sorunlarla karşılaştıklarında kendilerini ve karşılarındakini ezmeden, hoşgörüyle nasıl çözümler ürettikleri tanıtılmalıdır.</a:t>
            </a:r>
          </a:p>
        </p:txBody>
      </p:sp>
      <p:pic>
        <p:nvPicPr>
          <p:cNvPr id="4100" name="Picture 4" descr="C:\Users\EXPER\Desktop\BUU\DUYGUSAL ZEKA NASIL GELİŞTİRİL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52936"/>
            <a:ext cx="9036496" cy="38762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9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medyapusula.com/files/uploads/images%28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384" y="404664"/>
            <a:ext cx="1129184" cy="10271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8" name="Picture 14" descr="http://media.istockphoto.com/vectors/silhouette-of-a-person-holding-a-flag-on-the-summit-vector-id453441399?k=6&amp;m=453441399&amp;s=170667a&amp;w=0&amp;h=fC8lSPuOWIFVVkG1cAQQ0KXfT_5SqDB5Wq0SqAzTLo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535600"/>
            <a:ext cx="830809" cy="11438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850" y="2708920"/>
            <a:ext cx="976774" cy="105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0384" y="3555034"/>
            <a:ext cx="1041189" cy="109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descr="C:\Users\EXPER\Desktop\tasarım\empati\tasarım\görseller\vektörler ve png ler\koreni_prvotridni_kvality.png"/>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22664" y="556491"/>
            <a:ext cx="3137768" cy="2728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EXPER\Desktop\tasarım\empati\tasarım\görseller\vektörler ve png ler\koreni_prvotridni_kvality.pn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081" y="476672"/>
            <a:ext cx="3049775" cy="265197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899592" y="1118354"/>
            <a:ext cx="1728192" cy="1415772"/>
          </a:xfrm>
          <a:prstGeom prst="rect">
            <a:avLst/>
          </a:prstGeom>
          <a:noFill/>
        </p:spPr>
        <p:txBody>
          <a:bodyPr wrap="square" rtlCol="0">
            <a:spAutoFit/>
          </a:bodyPr>
          <a:lstStyle/>
          <a:p>
            <a:pPr algn="ctr"/>
            <a:r>
              <a:rPr lang="tr-TR" sz="1400" b="1" u="sng" dirty="0" smtClean="0">
                <a:solidFill>
                  <a:schemeClr val="accent5">
                    <a:lumMod val="75000"/>
                  </a:schemeClr>
                </a:solidFill>
              </a:rPr>
              <a:t>Öz Bilinç</a:t>
            </a:r>
          </a:p>
          <a:p>
            <a:pPr algn="just"/>
            <a:r>
              <a:rPr lang="tr-TR" sz="1200" dirty="0" smtClean="0">
                <a:solidFill>
                  <a:schemeClr val="accent5">
                    <a:lumMod val="75000"/>
                  </a:schemeClr>
                </a:solidFill>
              </a:rPr>
              <a:t>Öğrenenler, öğretimin farklılaştığı bir sınıfta kendilerini tanırlar, güçlü ve zayıf yanlarını kabul ederek bunların doğal olduğunu fark ederler.</a:t>
            </a:r>
            <a:endParaRPr lang="tr-TR" sz="1200" dirty="0">
              <a:solidFill>
                <a:schemeClr val="accent5">
                  <a:lumMod val="75000"/>
                </a:schemeClr>
              </a:solidFill>
            </a:endParaRPr>
          </a:p>
        </p:txBody>
      </p:sp>
      <p:sp>
        <p:nvSpPr>
          <p:cNvPr id="5" name="Metin kutusu 4"/>
          <p:cNvSpPr txBox="1"/>
          <p:nvPr/>
        </p:nvSpPr>
        <p:spPr>
          <a:xfrm>
            <a:off x="5940152" y="1179909"/>
            <a:ext cx="1872208" cy="1408078"/>
          </a:xfrm>
          <a:prstGeom prst="rect">
            <a:avLst/>
          </a:prstGeom>
          <a:noFill/>
        </p:spPr>
        <p:txBody>
          <a:bodyPr wrap="square" rtlCol="0">
            <a:spAutoFit/>
          </a:bodyPr>
          <a:lstStyle/>
          <a:p>
            <a:pPr algn="ctr"/>
            <a:r>
              <a:rPr lang="tr-TR" sz="1200" b="1" u="sng" dirty="0" smtClean="0"/>
              <a:t>Öz Yönetim</a:t>
            </a:r>
          </a:p>
          <a:p>
            <a:pPr algn="just"/>
            <a:r>
              <a:rPr lang="tr-TR" sz="1050" dirty="0" smtClean="0">
                <a:solidFill>
                  <a:schemeClr val="accent4">
                    <a:lumMod val="75000"/>
                  </a:schemeClr>
                </a:solidFill>
              </a:rPr>
              <a:t>Farklılaştırılmış öğretim yoluyla öğrenmenin sorumluluğu üstlenen öğrenenler, kendi düzeyleri, ilgi ve yetenekleri doğrultusunda ilerleyebilmek için kendilerini organize ederler.</a:t>
            </a:r>
            <a:endParaRPr lang="tr-TR" sz="1050" dirty="0">
              <a:solidFill>
                <a:schemeClr val="accent4">
                  <a:lumMod val="75000"/>
                </a:schemeClr>
              </a:solidFill>
            </a:endParaRPr>
          </a:p>
        </p:txBody>
      </p:sp>
      <p:pic>
        <p:nvPicPr>
          <p:cNvPr id="14" name="Picture 8" descr="C:\Users\EXPER\Desktop\tasarım\empati\tasarım\görseller\vektörler ve png ler\koreni_prvotridni_kvality.png"/>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8104" y="4005064"/>
            <a:ext cx="331236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EXPER\Desktop\tasarım\empati\tasarım\görseller\vektörler ve png ler\koreni_prvotridni_kvality.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3729982"/>
            <a:ext cx="3545904" cy="30833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EXPER\Desktop\tasarım\empati\tasarım\görseller\vektörler ve png ler\koreni_prvotridni_kvality.png"/>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1228" y="2404368"/>
            <a:ext cx="3082940" cy="2680816"/>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563888" y="2924944"/>
            <a:ext cx="2088231" cy="1461939"/>
          </a:xfrm>
          <a:prstGeom prst="rect">
            <a:avLst/>
          </a:prstGeom>
          <a:noFill/>
        </p:spPr>
        <p:txBody>
          <a:bodyPr wrap="square" rtlCol="0">
            <a:spAutoFit/>
          </a:bodyPr>
          <a:lstStyle/>
          <a:p>
            <a:pPr algn="ctr"/>
            <a:r>
              <a:rPr lang="tr-TR" sz="1200" b="1" u="sng" dirty="0">
                <a:solidFill>
                  <a:schemeClr val="accent6">
                    <a:lumMod val="75000"/>
                  </a:schemeClr>
                </a:solidFill>
              </a:rPr>
              <a:t> </a:t>
            </a:r>
            <a:r>
              <a:rPr lang="tr-TR" sz="1200" b="1" u="sng" dirty="0" smtClean="0">
                <a:solidFill>
                  <a:schemeClr val="accent6">
                    <a:lumMod val="75000"/>
                  </a:schemeClr>
                </a:solidFill>
              </a:rPr>
              <a:t>Empati</a:t>
            </a:r>
          </a:p>
          <a:p>
            <a:pPr algn="just"/>
            <a:r>
              <a:rPr lang="tr-TR" sz="1100" dirty="0" smtClean="0">
                <a:solidFill>
                  <a:schemeClr val="accent6">
                    <a:lumMod val="75000"/>
                  </a:schemeClr>
                </a:solidFill>
              </a:rPr>
              <a:t>Farklılıkların doğal olduğu bir </a:t>
            </a:r>
          </a:p>
          <a:p>
            <a:pPr algn="just"/>
            <a:r>
              <a:rPr lang="tr-TR" sz="1100" dirty="0" smtClean="0">
                <a:solidFill>
                  <a:schemeClr val="accent6">
                    <a:lumMod val="75000"/>
                  </a:schemeClr>
                </a:solidFill>
              </a:rPr>
              <a:t>sınıf ortamında öğrenenler </a:t>
            </a:r>
          </a:p>
          <a:p>
            <a:pPr algn="just"/>
            <a:r>
              <a:rPr lang="tr-TR" sz="1100" dirty="0" smtClean="0">
                <a:solidFill>
                  <a:schemeClr val="accent6">
                    <a:lumMod val="75000"/>
                  </a:schemeClr>
                </a:solidFill>
              </a:rPr>
              <a:t>farklı bakış açılarının , duygu ve düşüncelerine değer verirler. Buna uygun olarak da arkadaşlarına olan </a:t>
            </a:r>
          </a:p>
          <a:p>
            <a:pPr algn="just"/>
            <a:r>
              <a:rPr lang="tr-TR" sz="1100" dirty="0">
                <a:solidFill>
                  <a:schemeClr val="accent6">
                    <a:lumMod val="75000"/>
                  </a:schemeClr>
                </a:solidFill>
              </a:rPr>
              <a:t> </a:t>
            </a:r>
            <a:r>
              <a:rPr lang="tr-TR" sz="1100" dirty="0" smtClean="0">
                <a:solidFill>
                  <a:schemeClr val="accent6">
                    <a:lumMod val="75000"/>
                  </a:schemeClr>
                </a:solidFill>
              </a:rPr>
              <a:t> davranışlarını düzenlerler</a:t>
            </a:r>
            <a:endParaRPr lang="tr-TR" sz="1100" dirty="0">
              <a:solidFill>
                <a:schemeClr val="accent6">
                  <a:lumMod val="75000"/>
                </a:schemeClr>
              </a:solidFill>
            </a:endParaRPr>
          </a:p>
        </p:txBody>
      </p:sp>
      <p:sp>
        <p:nvSpPr>
          <p:cNvPr id="9" name="Metin kutusu 8"/>
          <p:cNvSpPr txBox="1"/>
          <p:nvPr/>
        </p:nvSpPr>
        <p:spPr>
          <a:xfrm>
            <a:off x="755576" y="4390072"/>
            <a:ext cx="2183229" cy="1661993"/>
          </a:xfrm>
          <a:prstGeom prst="rect">
            <a:avLst/>
          </a:prstGeom>
          <a:noFill/>
        </p:spPr>
        <p:txBody>
          <a:bodyPr wrap="square" rtlCol="0">
            <a:spAutoFit/>
          </a:bodyPr>
          <a:lstStyle/>
          <a:p>
            <a:pPr algn="ctr"/>
            <a:r>
              <a:rPr lang="tr-TR" sz="1400" b="1" u="sng" dirty="0" smtClean="0">
                <a:solidFill>
                  <a:schemeClr val="accent2">
                    <a:lumMod val="75000"/>
                  </a:schemeClr>
                </a:solidFill>
              </a:rPr>
              <a:t>Motivasyon</a:t>
            </a:r>
          </a:p>
          <a:p>
            <a:pPr algn="just"/>
            <a:r>
              <a:rPr lang="tr-TR" sz="1100" dirty="0" smtClean="0">
                <a:solidFill>
                  <a:schemeClr val="accent2">
                    <a:lumMod val="75000"/>
                  </a:schemeClr>
                </a:solidFill>
              </a:rPr>
              <a:t>Öğrenenin kendi düzeyine, ilgi ve öğrenen profiline göre bir öğrenme ortamı içinde bulunduğundan motivasyon düzeyi artar, çünkü öğrenme onun dışında bir şey olmaktan çıkar, onun yaşantı ve becerilerine uygun bir hale dönüşür.</a:t>
            </a:r>
            <a:endParaRPr lang="tr-TR" sz="1100" dirty="0">
              <a:solidFill>
                <a:schemeClr val="accent2">
                  <a:lumMod val="75000"/>
                </a:schemeClr>
              </a:solidFill>
            </a:endParaRPr>
          </a:p>
        </p:txBody>
      </p:sp>
      <p:sp>
        <p:nvSpPr>
          <p:cNvPr id="10" name="Metin kutusu 9"/>
          <p:cNvSpPr txBox="1"/>
          <p:nvPr/>
        </p:nvSpPr>
        <p:spPr>
          <a:xfrm>
            <a:off x="6156176" y="4653136"/>
            <a:ext cx="2160240" cy="1600438"/>
          </a:xfrm>
          <a:prstGeom prst="rect">
            <a:avLst/>
          </a:prstGeom>
          <a:noFill/>
        </p:spPr>
        <p:txBody>
          <a:bodyPr wrap="square" rtlCol="0">
            <a:spAutoFit/>
          </a:bodyPr>
          <a:lstStyle/>
          <a:p>
            <a:pPr algn="ctr"/>
            <a:r>
              <a:rPr lang="tr-TR" sz="1400" b="1" u="sng" dirty="0" smtClean="0">
                <a:solidFill>
                  <a:schemeClr val="accent3">
                    <a:lumMod val="50000"/>
                  </a:schemeClr>
                </a:solidFill>
              </a:rPr>
              <a:t>Sosyal Beceriler</a:t>
            </a:r>
          </a:p>
          <a:p>
            <a:pPr algn="just"/>
            <a:r>
              <a:rPr lang="tr-TR" sz="1200" dirty="0" smtClean="0">
                <a:solidFill>
                  <a:schemeClr val="accent3">
                    <a:lumMod val="50000"/>
                  </a:schemeClr>
                </a:solidFill>
              </a:rPr>
              <a:t>Öğrenenler diğer akranlarının farklı becerileri, özelliklerinin olduğunu bilirler ve bu farklılıkların yarattığı zenginliği kabul ederler. Böylelikle oluşan olumlu iklim, öğrenenlerin sosyal becerilerini geliştirir.</a:t>
            </a:r>
            <a:endParaRPr lang="tr-TR" sz="1200" dirty="0">
              <a:solidFill>
                <a:schemeClr val="accent3">
                  <a:lumMod val="50000"/>
                </a:schemeClr>
              </a:solidFill>
            </a:endParaRPr>
          </a:p>
        </p:txBody>
      </p:sp>
      <p:sp>
        <p:nvSpPr>
          <p:cNvPr id="13" name="Metin kutusu 12"/>
          <p:cNvSpPr txBox="1"/>
          <p:nvPr/>
        </p:nvSpPr>
        <p:spPr>
          <a:xfrm>
            <a:off x="3131840" y="116632"/>
            <a:ext cx="2592288" cy="1815882"/>
          </a:xfrm>
          <a:prstGeom prst="rect">
            <a:avLst/>
          </a:prstGeom>
          <a:noFill/>
        </p:spPr>
        <p:txBody>
          <a:bodyPr wrap="square" rtlCol="0">
            <a:spAutoFit/>
          </a:bodyPr>
          <a:lstStyle/>
          <a:p>
            <a:pPr algn="ctr"/>
            <a:r>
              <a:rPr lang="tr-TR" sz="2800" b="1" dirty="0" smtClean="0">
                <a:solidFill>
                  <a:schemeClr val="tx2">
                    <a:lumMod val="75000"/>
                  </a:schemeClr>
                </a:solidFill>
                <a:latin typeface="Eras Medium ITC" panose="020B0602030504020804" pitchFamily="34" charset="0"/>
              </a:rPr>
              <a:t>Duygusal Gelişim İçin Farklılaştırılmış Öğretim</a:t>
            </a:r>
            <a:endParaRPr lang="tr-TR" sz="2800" b="1" dirty="0">
              <a:solidFill>
                <a:schemeClr val="tx2">
                  <a:lumMod val="75000"/>
                </a:schemeClr>
              </a:solidFill>
              <a:latin typeface="Eras Medium ITC" panose="020B0602030504020804" pitchFamily="34" charset="0"/>
            </a:endParaRPr>
          </a:p>
        </p:txBody>
      </p:sp>
      <p:pic>
        <p:nvPicPr>
          <p:cNvPr id="1034" name="Picture 10" descr="http://www.extraincomeonlinefromhome.com/wp-content/uploads/2014/06/Empath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4672" y="3608598"/>
            <a:ext cx="992581" cy="64175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83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73216"/>
          </a:xfrm>
          <a:prstGeom prst="rect">
            <a:avLst/>
          </a:prstGeom>
        </p:spPr>
      </p:pic>
      <p:sp>
        <p:nvSpPr>
          <p:cNvPr id="5" name="Metin kutusu 4"/>
          <p:cNvSpPr txBox="1"/>
          <p:nvPr/>
        </p:nvSpPr>
        <p:spPr>
          <a:xfrm>
            <a:off x="0" y="5373216"/>
            <a:ext cx="9144000" cy="1477328"/>
          </a:xfrm>
          <a:prstGeom prst="rect">
            <a:avLst/>
          </a:prstGeom>
          <a:solidFill>
            <a:srgbClr val="DAEEF5"/>
          </a:solidFill>
          <a:ln>
            <a:solidFill>
              <a:srgbClr val="DAEEF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tr-TR" b="1" dirty="0" smtClean="0"/>
          </a:p>
          <a:p>
            <a:pPr algn="ctr"/>
            <a:r>
              <a:rPr lang="tr-TR" b="1" dirty="0" smtClean="0"/>
              <a:t>SORGUN REHBERLİK VE ARAŞTIRMA MERKEZİ</a:t>
            </a:r>
          </a:p>
          <a:p>
            <a:pPr algn="ctr"/>
            <a:endParaRPr lang="tr-TR" b="1" dirty="0" smtClean="0"/>
          </a:p>
          <a:p>
            <a:pPr algn="ctr"/>
            <a:r>
              <a:rPr lang="tr-TR" b="1" dirty="0" smtClean="0"/>
              <a:t>HANDE BURAL&amp;BÜŞRA ÇAKAL</a:t>
            </a:r>
          </a:p>
          <a:p>
            <a:pPr algn="ctr"/>
            <a:endParaRPr lang="tr-TR" b="1"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27825">
            <a:off x="1272181" y="5631818"/>
            <a:ext cx="914402" cy="960122"/>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19439">
            <a:off x="6782207" y="5840343"/>
            <a:ext cx="874529" cy="874529"/>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4652" y="5477498"/>
            <a:ext cx="1268761" cy="1268761"/>
          </a:xfrm>
          <a:prstGeom prst="rect">
            <a:avLst/>
          </a:prstGeom>
        </p:spPr>
      </p:pic>
    </p:spTree>
    <p:extLst>
      <p:ext uri="{BB962C8B-B14F-4D97-AF65-F5344CB8AC3E}">
        <p14:creationId xmlns:p14="http://schemas.microsoft.com/office/powerpoint/2010/main" val="1455365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67544" y="611396"/>
            <a:ext cx="8136904" cy="369332"/>
          </a:xfrm>
          <a:prstGeom prst="rect">
            <a:avLst/>
          </a:prstGeom>
        </p:spPr>
        <p:txBody>
          <a:bodyPr wrap="square">
            <a:spAutoFit/>
          </a:bodyPr>
          <a:lstStyle/>
          <a:p>
            <a:pPr algn="ctr"/>
            <a:r>
              <a:rPr lang="tr-TR" b="1" dirty="0">
                <a:solidFill>
                  <a:srgbClr val="659300"/>
                </a:solidFill>
                <a:latin typeface="HP Simplified" panose="020B0604020204020204" pitchFamily="34" charset="-94"/>
              </a:rPr>
              <a:t>Zeka tek tip değildir, çoğuldur ve çeşitli yollarla sergilenebilir.</a:t>
            </a:r>
            <a:endParaRPr lang="tr-TR" dirty="0"/>
          </a:p>
        </p:txBody>
      </p:sp>
      <p:sp>
        <p:nvSpPr>
          <p:cNvPr id="6" name="Dikdörtgen 5"/>
          <p:cNvSpPr/>
          <p:nvPr/>
        </p:nvSpPr>
        <p:spPr>
          <a:xfrm>
            <a:off x="251520" y="1166843"/>
            <a:ext cx="8352928" cy="1384995"/>
          </a:xfrm>
          <a:prstGeom prst="rect">
            <a:avLst/>
          </a:prstGeom>
        </p:spPr>
        <p:txBody>
          <a:bodyPr wrap="square">
            <a:spAutoFit/>
          </a:bodyPr>
          <a:lstStyle/>
          <a:p>
            <a:pPr algn="just"/>
            <a:r>
              <a:rPr lang="de-DE" sz="1400" dirty="0">
                <a:latin typeface="Times New Roman" panose="02020603050405020304" pitchFamily="18" charset="0"/>
                <a:cs typeface="Times New Roman" panose="02020603050405020304" pitchFamily="18" charset="0"/>
              </a:rPr>
              <a:t>Prof. Dr. Howard Gardner </a:t>
            </a:r>
            <a:r>
              <a:rPr lang="de-DE" sz="1400" dirty="0" smtClean="0">
                <a:latin typeface="Times New Roman" panose="02020603050405020304" pitchFamily="18" charset="0"/>
                <a:cs typeface="Times New Roman" panose="02020603050405020304" pitchFamily="18" charset="0"/>
              </a:rPr>
              <a:t>da,</a:t>
            </a:r>
            <a:r>
              <a:rPr lang="tr-TR" sz="1400" dirty="0" smtClean="0">
                <a:latin typeface="Times New Roman" panose="02020603050405020304" pitchFamily="18" charset="0"/>
                <a:cs typeface="Times New Roman" panose="02020603050405020304" pitchFamily="18" charset="0"/>
              </a:rPr>
              <a:t> insan </a:t>
            </a:r>
            <a:r>
              <a:rPr lang="tr-TR" sz="1400" dirty="0">
                <a:latin typeface="Times New Roman" panose="02020603050405020304" pitchFamily="18" charset="0"/>
                <a:cs typeface="Times New Roman" panose="02020603050405020304" pitchFamily="18" charset="0"/>
              </a:rPr>
              <a:t>beyni üzerine yaptığı araştırmaların sonucunda, zeka kavramına farklı bir </a:t>
            </a:r>
            <a:r>
              <a:rPr lang="tr-TR" sz="1400" dirty="0" smtClean="0">
                <a:latin typeface="Times New Roman" panose="02020603050405020304" pitchFamily="18" charset="0"/>
                <a:cs typeface="Times New Roman" panose="02020603050405020304" pitchFamily="18" charset="0"/>
              </a:rPr>
              <a:t>boyut kazandırmıştır</a:t>
            </a: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Gardner’in</a:t>
            </a:r>
            <a:r>
              <a:rPr lang="tr-TR" sz="1400" dirty="0">
                <a:latin typeface="Times New Roman" panose="02020603050405020304" pitchFamily="18" charset="0"/>
                <a:cs typeface="Times New Roman" panose="02020603050405020304" pitchFamily="18" charset="0"/>
              </a:rPr>
              <a:t> ortaya koyduğu kurama göre, zekayı, sekiz tür </a:t>
            </a:r>
            <a:r>
              <a:rPr lang="tr-TR" sz="1400" dirty="0" smtClean="0">
                <a:latin typeface="Times New Roman" panose="02020603050405020304" pitchFamily="18" charset="0"/>
                <a:cs typeface="Times New Roman" panose="02020603050405020304" pitchFamily="18" charset="0"/>
              </a:rPr>
              <a:t>olarak açıklamıştır</a:t>
            </a:r>
            <a:r>
              <a:rPr lang="tr-TR" sz="1400" dirty="0">
                <a:latin typeface="Times New Roman" panose="02020603050405020304" pitchFamily="18" charset="0"/>
                <a:cs typeface="Times New Roman" panose="02020603050405020304" pitchFamily="18" charset="0"/>
              </a:rPr>
              <a:t>. Beynin iki yarım küresinin, farklı alanlara dair, farklı işlemlere </a:t>
            </a:r>
            <a:r>
              <a:rPr lang="tr-TR" sz="1400" dirty="0" smtClean="0">
                <a:latin typeface="Times New Roman" panose="02020603050405020304" pitchFamily="18" charset="0"/>
                <a:cs typeface="Times New Roman" panose="02020603050405020304" pitchFamily="18" charset="0"/>
              </a:rPr>
              <a:t>yönelik gelişimiyle </a:t>
            </a:r>
            <a:r>
              <a:rPr lang="tr-TR" sz="1400" dirty="0">
                <a:latin typeface="Times New Roman" panose="02020603050405020304" pitchFamily="18" charset="0"/>
                <a:cs typeface="Times New Roman" panose="02020603050405020304" pitchFamily="18" charset="0"/>
              </a:rPr>
              <a:t>beraber, aralarındaki bağlantıların muhteşem bir </a:t>
            </a:r>
            <a:r>
              <a:rPr lang="tr-TR" sz="1400" dirty="0" smtClean="0">
                <a:latin typeface="Times New Roman" panose="02020603050405020304" pitchFamily="18" charset="0"/>
                <a:cs typeface="Times New Roman" panose="02020603050405020304" pitchFamily="18" charset="0"/>
              </a:rPr>
              <a:t>işbirliği gerçekleştirdiklerine</a:t>
            </a:r>
            <a:r>
              <a:rPr lang="tr-TR" sz="1400" dirty="0">
                <a:latin typeface="Times New Roman" panose="02020603050405020304" pitchFamily="18" charset="0"/>
                <a:cs typeface="Times New Roman" panose="02020603050405020304" pitchFamily="18" charset="0"/>
              </a:rPr>
              <a:t>, bu sayede ortaya çıkan öğrenmenin daha gerçekçi ve </a:t>
            </a:r>
            <a:r>
              <a:rPr lang="tr-TR" sz="1400" dirty="0" smtClean="0">
                <a:latin typeface="Times New Roman" panose="02020603050405020304" pitchFamily="18" charset="0"/>
                <a:cs typeface="Times New Roman" panose="02020603050405020304" pitchFamily="18" charset="0"/>
              </a:rPr>
              <a:t>kalıcı olduğuna</a:t>
            </a:r>
            <a:r>
              <a:rPr lang="tr-TR" sz="1400" dirty="0">
                <a:latin typeface="Times New Roman" panose="02020603050405020304" pitchFamily="18" charset="0"/>
                <a:cs typeface="Times New Roman" panose="02020603050405020304" pitchFamily="18" charset="0"/>
              </a:rPr>
              <a:t>, dolayısıyla insan zekasının </a:t>
            </a:r>
            <a:r>
              <a:rPr lang="tr-TR" sz="1400" dirty="0" err="1">
                <a:latin typeface="Times New Roman" panose="02020603050405020304" pitchFamily="18" charset="0"/>
                <a:cs typeface="Times New Roman" panose="02020603050405020304" pitchFamily="18" charset="0"/>
              </a:rPr>
              <a:t>IQ’dan</a:t>
            </a:r>
            <a:r>
              <a:rPr lang="tr-TR" sz="1400" dirty="0">
                <a:latin typeface="Times New Roman" panose="02020603050405020304" pitchFamily="18" charset="0"/>
                <a:cs typeface="Times New Roman" panose="02020603050405020304" pitchFamily="18" charset="0"/>
              </a:rPr>
              <a:t> daha fazla bir şeyle ifade </a:t>
            </a:r>
            <a:r>
              <a:rPr lang="tr-TR" sz="1400" dirty="0" smtClean="0">
                <a:latin typeface="Times New Roman" panose="02020603050405020304" pitchFamily="18" charset="0"/>
                <a:cs typeface="Times New Roman" panose="02020603050405020304" pitchFamily="18" charset="0"/>
              </a:rPr>
              <a:t>edilmesi gerektiğine </a:t>
            </a:r>
            <a:r>
              <a:rPr lang="tr-TR" sz="1400" dirty="0">
                <a:latin typeface="Times New Roman" panose="02020603050405020304" pitchFamily="18" charset="0"/>
                <a:cs typeface="Times New Roman" panose="02020603050405020304" pitchFamily="18" charset="0"/>
              </a:rPr>
              <a:t>işaret etmiş ve böylece Çoklu Zeka Kuramı </a:t>
            </a:r>
            <a:r>
              <a:rPr lang="tr-TR" sz="1400" dirty="0" smtClean="0">
                <a:latin typeface="Times New Roman" panose="02020603050405020304" pitchFamily="18" charset="0"/>
                <a:cs typeface="Times New Roman" panose="02020603050405020304" pitchFamily="18" charset="0"/>
              </a:rPr>
              <a:t>ortaya çıkmıştır.</a:t>
            </a:r>
            <a:endParaRPr lang="tr-TR" sz="1400" dirty="0">
              <a:latin typeface="Times New Roman" panose="02020603050405020304" pitchFamily="18" charset="0"/>
              <a:cs typeface="Times New Roman" panose="02020603050405020304" pitchFamily="18" charset="0"/>
            </a:endParaRPr>
          </a:p>
        </p:txBody>
      </p:sp>
      <p:sp>
        <p:nvSpPr>
          <p:cNvPr id="7" name="Dikdörtgen 6"/>
          <p:cNvSpPr/>
          <p:nvPr/>
        </p:nvSpPr>
        <p:spPr>
          <a:xfrm>
            <a:off x="467544" y="6309320"/>
            <a:ext cx="7920880" cy="369332"/>
          </a:xfrm>
          <a:prstGeom prst="rect">
            <a:avLst/>
          </a:prstGeom>
        </p:spPr>
        <p:txBody>
          <a:bodyPr wrap="square">
            <a:spAutoFit/>
          </a:bodyPr>
          <a:lstStyle/>
          <a:p>
            <a:pPr algn="ctr"/>
            <a:r>
              <a:rPr lang="tr-TR" b="1" dirty="0" err="1">
                <a:solidFill>
                  <a:srgbClr val="FF0000"/>
                </a:solidFill>
              </a:rPr>
              <a:t>Gardner</a:t>
            </a:r>
            <a:r>
              <a:rPr lang="tr-TR" b="1" dirty="0">
                <a:solidFill>
                  <a:srgbClr val="FF0000"/>
                </a:solidFill>
              </a:rPr>
              <a:t> ile başlayan Çoklu Zeka kavramına Duygusal Zeka kavramı </a:t>
            </a:r>
            <a:r>
              <a:rPr lang="tr-TR" b="1" dirty="0" smtClean="0">
                <a:solidFill>
                  <a:srgbClr val="FF0000"/>
                </a:solidFill>
              </a:rPr>
              <a:t>eklendi.</a:t>
            </a:r>
            <a:endParaRPr lang="tr-TR" b="1" dirty="0">
              <a:solidFill>
                <a:srgbClr val="FF0000"/>
              </a:solidFill>
            </a:endParaRPr>
          </a:p>
        </p:txBody>
      </p:sp>
      <p:sp>
        <p:nvSpPr>
          <p:cNvPr id="8" name="Dikdörtgen 7"/>
          <p:cNvSpPr/>
          <p:nvPr/>
        </p:nvSpPr>
        <p:spPr>
          <a:xfrm>
            <a:off x="467544" y="2627620"/>
            <a:ext cx="2880000" cy="369332"/>
          </a:xfrm>
          <a:prstGeom prst="rect">
            <a:avLst/>
          </a:prstGeom>
          <a:ln>
            <a:solidFill>
              <a:schemeClr val="accent6">
                <a:lumMod val="75000"/>
              </a:schemeClr>
            </a:solidFill>
          </a:ln>
        </p:spPr>
        <p:txBody>
          <a:bodyPr wrap="none">
            <a:spAutoFit/>
          </a:bodyPr>
          <a:lstStyle/>
          <a:p>
            <a:r>
              <a:rPr lang="tr-TR" b="1" dirty="0"/>
              <a:t>1. </a:t>
            </a:r>
            <a:r>
              <a:rPr lang="tr-TR" b="1" i="1" dirty="0"/>
              <a:t>Dilsel Zeka</a:t>
            </a:r>
            <a:endParaRPr lang="tr-TR" dirty="0"/>
          </a:p>
        </p:txBody>
      </p:sp>
      <p:sp>
        <p:nvSpPr>
          <p:cNvPr id="9" name="Dikdörtgen 8"/>
          <p:cNvSpPr/>
          <p:nvPr/>
        </p:nvSpPr>
        <p:spPr>
          <a:xfrm>
            <a:off x="467543" y="3068960"/>
            <a:ext cx="288000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tr-TR" b="1" i="1" dirty="0" smtClean="0"/>
              <a:t>2.Matematiksel </a:t>
            </a:r>
            <a:r>
              <a:rPr lang="tr-TR" b="1" i="1" dirty="0"/>
              <a:t>Zeka:</a:t>
            </a:r>
            <a:endParaRPr lang="tr-TR" dirty="0"/>
          </a:p>
        </p:txBody>
      </p:sp>
      <p:sp>
        <p:nvSpPr>
          <p:cNvPr id="10" name="Dikdörtgen 9"/>
          <p:cNvSpPr/>
          <p:nvPr/>
        </p:nvSpPr>
        <p:spPr>
          <a:xfrm>
            <a:off x="477385" y="3501008"/>
            <a:ext cx="2880000"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tr-TR" b="1" dirty="0"/>
              <a:t>3. </a:t>
            </a:r>
            <a:r>
              <a:rPr lang="tr-TR" b="1" i="1" dirty="0"/>
              <a:t>Görsel/Alansal </a:t>
            </a:r>
            <a:r>
              <a:rPr lang="tr-TR" b="1" i="1" dirty="0" smtClean="0"/>
              <a:t>Zeka:</a:t>
            </a:r>
            <a:endParaRPr lang="tr-TR" dirty="0"/>
          </a:p>
        </p:txBody>
      </p:sp>
      <p:sp>
        <p:nvSpPr>
          <p:cNvPr id="11" name="Dikdörtgen 10"/>
          <p:cNvSpPr/>
          <p:nvPr/>
        </p:nvSpPr>
        <p:spPr>
          <a:xfrm>
            <a:off x="459766" y="3933056"/>
            <a:ext cx="288809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tr-TR" b="1" dirty="0"/>
              <a:t>4. </a:t>
            </a:r>
            <a:r>
              <a:rPr lang="tr-TR" b="1" i="1" dirty="0"/>
              <a:t>Bedensel/</a:t>
            </a:r>
            <a:r>
              <a:rPr lang="tr-TR" b="1" i="1" dirty="0" err="1"/>
              <a:t>Kinestetik</a:t>
            </a:r>
            <a:r>
              <a:rPr lang="tr-TR" b="1" i="1" dirty="0"/>
              <a:t> </a:t>
            </a:r>
            <a:r>
              <a:rPr lang="tr-TR" b="1" i="1" dirty="0" smtClean="0"/>
              <a:t>Zeka</a:t>
            </a:r>
            <a:r>
              <a:rPr lang="tr-TR" b="1" dirty="0" smtClean="0"/>
              <a:t>:</a:t>
            </a:r>
            <a:endParaRPr lang="tr-TR" dirty="0"/>
          </a:p>
        </p:txBody>
      </p:sp>
      <p:sp>
        <p:nvSpPr>
          <p:cNvPr id="12" name="Dikdörtgen 11"/>
          <p:cNvSpPr/>
          <p:nvPr/>
        </p:nvSpPr>
        <p:spPr>
          <a:xfrm>
            <a:off x="467543" y="4365104"/>
            <a:ext cx="288000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b="1" dirty="0"/>
              <a:t>5. </a:t>
            </a:r>
            <a:r>
              <a:rPr lang="tr-TR" b="1" i="1" dirty="0"/>
              <a:t>Müziksel Zeka</a:t>
            </a:r>
            <a:r>
              <a:rPr lang="tr-TR" b="1" dirty="0"/>
              <a:t>:</a:t>
            </a:r>
            <a:endParaRPr lang="tr-TR" dirty="0"/>
          </a:p>
        </p:txBody>
      </p:sp>
      <p:sp>
        <p:nvSpPr>
          <p:cNvPr id="13" name="Dikdörtgen 12"/>
          <p:cNvSpPr/>
          <p:nvPr/>
        </p:nvSpPr>
        <p:spPr>
          <a:xfrm>
            <a:off x="465022" y="4797152"/>
            <a:ext cx="288000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b="1" dirty="0"/>
              <a:t>6. </a:t>
            </a:r>
            <a:r>
              <a:rPr lang="tr-TR" b="1" i="1" dirty="0"/>
              <a:t>Sosyal/Kişiler Arası Zeka:</a:t>
            </a:r>
            <a:endParaRPr lang="tr-TR" dirty="0"/>
          </a:p>
        </p:txBody>
      </p:sp>
      <p:sp>
        <p:nvSpPr>
          <p:cNvPr id="14" name="Dikdörtgen 13"/>
          <p:cNvSpPr/>
          <p:nvPr/>
        </p:nvSpPr>
        <p:spPr>
          <a:xfrm>
            <a:off x="447005" y="5229200"/>
            <a:ext cx="2900859"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tr-TR" b="1" dirty="0"/>
              <a:t>7. </a:t>
            </a:r>
            <a:r>
              <a:rPr lang="tr-TR" b="1" i="1" dirty="0"/>
              <a:t>Kişiye Dönük/Kişisel Zeka:</a:t>
            </a:r>
            <a:endParaRPr lang="tr-TR" dirty="0"/>
          </a:p>
        </p:txBody>
      </p:sp>
      <p:sp>
        <p:nvSpPr>
          <p:cNvPr id="15" name="Dikdörtgen 14"/>
          <p:cNvSpPr/>
          <p:nvPr/>
        </p:nvSpPr>
        <p:spPr>
          <a:xfrm>
            <a:off x="467543" y="5661248"/>
            <a:ext cx="288000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tr-TR" b="1" dirty="0"/>
              <a:t>8. </a:t>
            </a:r>
            <a:r>
              <a:rPr lang="tr-TR" b="1" i="1" dirty="0"/>
              <a:t>Doğacı Zeka :</a:t>
            </a:r>
            <a:endParaRPr lang="tr-TR" dirty="0"/>
          </a:p>
        </p:txBody>
      </p:sp>
      <p:sp>
        <p:nvSpPr>
          <p:cNvPr id="18" name="Sol Ok Belirtme Çizgisi 17"/>
          <p:cNvSpPr/>
          <p:nvPr/>
        </p:nvSpPr>
        <p:spPr>
          <a:xfrm>
            <a:off x="4139952" y="4592161"/>
            <a:ext cx="4608512" cy="1285111"/>
          </a:xfrm>
          <a:prstGeom prst="leftArrowCallout">
            <a:avLst>
              <a:gd name="adj1" fmla="val 29631"/>
              <a:gd name="adj2" fmla="val 25000"/>
              <a:gd name="adj3" fmla="val 25000"/>
              <a:gd name="adj4" fmla="val 79947"/>
            </a:avLst>
          </a:prstGeom>
          <a:solidFill>
            <a:srgbClr val="AFACF2">
              <a:alpha val="16863"/>
            </a:srgbClr>
          </a:solidFill>
          <a:ln>
            <a:solidFill>
              <a:schemeClr val="accent4">
                <a:lumMod val="75000"/>
              </a:schemeClr>
            </a:solidFill>
          </a:ln>
        </p:spPr>
        <p:style>
          <a:lnRef idx="1">
            <a:schemeClr val="accent2"/>
          </a:lnRef>
          <a:fillRef idx="1002">
            <a:schemeClr val="lt1"/>
          </a:fillRef>
          <a:effectRef idx="1">
            <a:schemeClr val="accent2"/>
          </a:effectRef>
          <a:fontRef idx="minor">
            <a:schemeClr val="dk1"/>
          </a:fontRef>
        </p:style>
        <p:txBody>
          <a:bodyPr rtlCol="0" anchor="ctr"/>
          <a:lstStyle/>
          <a:p>
            <a:pPr algn="ctr"/>
            <a:endParaRPr lang="tr-TR"/>
          </a:p>
        </p:txBody>
      </p:sp>
      <p:sp>
        <p:nvSpPr>
          <p:cNvPr id="16" name="Dikdörtgen 15"/>
          <p:cNvSpPr/>
          <p:nvPr/>
        </p:nvSpPr>
        <p:spPr>
          <a:xfrm>
            <a:off x="5112060" y="4779149"/>
            <a:ext cx="3564396" cy="954107"/>
          </a:xfrm>
          <a:prstGeom prst="rect">
            <a:avLst/>
          </a:prstGeom>
        </p:spPr>
        <p:txBody>
          <a:bodyPr wrap="square">
            <a:spAutoFit/>
          </a:bodyPr>
          <a:lstStyle/>
          <a:p>
            <a:pPr algn="just"/>
            <a:r>
              <a:rPr lang="tr-TR" sz="1400" dirty="0">
                <a:latin typeface="Times New Roman" panose="02020603050405020304" pitchFamily="18" charset="0"/>
                <a:cs typeface="Times New Roman" panose="02020603050405020304" pitchFamily="18" charset="0"/>
              </a:rPr>
              <a:t>Bazı </a:t>
            </a:r>
            <a:r>
              <a:rPr lang="tr-TR" sz="1400" dirty="0" smtClean="0">
                <a:latin typeface="Times New Roman" panose="02020603050405020304" pitchFamily="18" charset="0"/>
                <a:cs typeface="Times New Roman" panose="02020603050405020304" pitchFamily="18" charset="0"/>
              </a:rPr>
              <a:t>araştırmacılar, Çoklu </a:t>
            </a:r>
            <a:r>
              <a:rPr lang="tr-TR" sz="1400" dirty="0">
                <a:latin typeface="Times New Roman" panose="02020603050405020304" pitchFamily="18" charset="0"/>
                <a:cs typeface="Times New Roman" panose="02020603050405020304" pitchFamily="18" charset="0"/>
              </a:rPr>
              <a:t>Zeka </a:t>
            </a:r>
            <a:r>
              <a:rPr lang="tr-TR" sz="1400" dirty="0" err="1">
                <a:latin typeface="Times New Roman" panose="02020603050405020304" pitchFamily="18" charset="0"/>
                <a:cs typeface="Times New Roman" panose="02020603050405020304" pitchFamily="18" charset="0"/>
              </a:rPr>
              <a:t>Kuramı’nın</a:t>
            </a:r>
            <a:r>
              <a:rPr lang="tr-TR" sz="1400" dirty="0">
                <a:latin typeface="Times New Roman" panose="02020603050405020304" pitchFamily="18" charset="0"/>
                <a:cs typeface="Times New Roman" panose="02020603050405020304" pitchFamily="18" charset="0"/>
              </a:rPr>
              <a:t> iki alanı olan </a:t>
            </a:r>
            <a:r>
              <a:rPr lang="tr-TR" sz="1400" b="1" dirty="0">
                <a:latin typeface="Times New Roman" panose="02020603050405020304" pitchFamily="18" charset="0"/>
                <a:cs typeface="Times New Roman" panose="02020603050405020304" pitchFamily="18" charset="0"/>
              </a:rPr>
              <a:t>“</a:t>
            </a:r>
            <a:r>
              <a:rPr lang="tr-TR" sz="1400" b="1" i="1" dirty="0">
                <a:latin typeface="Times New Roman" panose="02020603050405020304" pitchFamily="18" charset="0"/>
                <a:cs typeface="Times New Roman" panose="02020603050405020304" pitchFamily="18" charset="0"/>
              </a:rPr>
              <a:t>kişisel</a:t>
            </a:r>
            <a:r>
              <a:rPr lang="tr-TR" sz="1400" b="1" dirty="0">
                <a:latin typeface="Times New Roman" panose="02020603050405020304" pitchFamily="18" charset="0"/>
                <a:cs typeface="Times New Roman" panose="02020603050405020304" pitchFamily="18" charset="0"/>
              </a:rPr>
              <a:t>” ve “</a:t>
            </a:r>
            <a:r>
              <a:rPr lang="tr-TR" sz="1400" b="1" i="1" dirty="0">
                <a:latin typeface="Times New Roman" panose="02020603050405020304" pitchFamily="18" charset="0"/>
                <a:cs typeface="Times New Roman" panose="02020603050405020304" pitchFamily="18" charset="0"/>
              </a:rPr>
              <a:t>kişiler arası</a:t>
            </a:r>
            <a:r>
              <a:rPr lang="tr-TR" sz="1400" b="1" dirty="0">
                <a:latin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cs typeface="Times New Roman" panose="02020603050405020304" pitchFamily="18" charset="0"/>
              </a:rPr>
              <a:t>zeka alanlarının</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duygusal zeka alanını oluşturduğunu ifade etmektedirler.</a:t>
            </a:r>
          </a:p>
        </p:txBody>
      </p:sp>
      <p:cxnSp>
        <p:nvCxnSpPr>
          <p:cNvPr id="20" name="Dirsek Bağlayıcısı 19"/>
          <p:cNvCxnSpPr>
            <a:stCxn id="13" idx="3"/>
          </p:cNvCxnSpPr>
          <p:nvPr/>
        </p:nvCxnSpPr>
        <p:spPr>
          <a:xfrm>
            <a:off x="3345022" y="4981818"/>
            <a:ext cx="722922" cy="169857"/>
          </a:xfrm>
          <a:prstGeom prst="bentConnector3">
            <a:avLst>
              <a:gd name="adj1" fmla="val 42095"/>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Dirsek Bağlayıcısı 32"/>
          <p:cNvCxnSpPr>
            <a:stCxn id="14" idx="3"/>
          </p:cNvCxnSpPr>
          <p:nvPr/>
        </p:nvCxnSpPr>
        <p:spPr>
          <a:xfrm flipV="1">
            <a:off x="3347864" y="5301208"/>
            <a:ext cx="720080" cy="112658"/>
          </a:xfrm>
          <a:prstGeom prst="bentConnector3">
            <a:avLst>
              <a:gd name="adj1" fmla="val 3730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Metin kutusu 38"/>
          <p:cNvSpPr txBox="1"/>
          <p:nvPr/>
        </p:nvSpPr>
        <p:spPr>
          <a:xfrm>
            <a:off x="5724128" y="3861048"/>
            <a:ext cx="2520280" cy="646331"/>
          </a:xfrm>
          <a:prstGeom prst="rect">
            <a:avLst/>
          </a:prstGeom>
          <a:noFill/>
        </p:spPr>
        <p:txBody>
          <a:bodyPr wrap="square" rtlCol="0">
            <a:spAutoFit/>
          </a:bodyPr>
          <a:lstStyle/>
          <a:p>
            <a:pPr algn="ctr"/>
            <a:r>
              <a:rPr lang="tr-TR" b="1" dirty="0" smtClean="0">
                <a:solidFill>
                  <a:schemeClr val="accent4">
                    <a:lumMod val="75000"/>
                  </a:schemeClr>
                </a:solidFill>
              </a:rPr>
              <a:t>DUYGUSAL ZEKA</a:t>
            </a:r>
          </a:p>
          <a:p>
            <a:pPr algn="ctr"/>
            <a:r>
              <a:rPr lang="tr-TR" b="1" dirty="0" smtClean="0">
                <a:solidFill>
                  <a:schemeClr val="accent4">
                    <a:lumMod val="75000"/>
                  </a:schemeClr>
                </a:solidFill>
              </a:rPr>
              <a:t>EQ</a:t>
            </a:r>
            <a:endParaRPr lang="tr-TR" b="1" dirty="0">
              <a:solidFill>
                <a:schemeClr val="accent4">
                  <a:lumMod val="75000"/>
                </a:schemeClr>
              </a:solidFill>
            </a:endParaRPr>
          </a:p>
        </p:txBody>
      </p:sp>
    </p:spTree>
    <p:extLst>
      <p:ext uri="{BB962C8B-B14F-4D97-AF65-F5344CB8AC3E}">
        <p14:creationId xmlns:p14="http://schemas.microsoft.com/office/powerpoint/2010/main" val="335540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195736" y="632882"/>
            <a:ext cx="4536504" cy="707886"/>
          </a:xfrm>
          <a:prstGeom prst="rect">
            <a:avLst/>
          </a:prstGeom>
          <a:noFill/>
        </p:spPr>
        <p:txBody>
          <a:bodyPr wrap="square" rtlCol="0">
            <a:spAutoFit/>
          </a:bodyPr>
          <a:lstStyle/>
          <a:p>
            <a:pPr algn="ctr"/>
            <a:r>
              <a:rPr lang="tr-TR" sz="4000" b="1" dirty="0" smtClean="0">
                <a:solidFill>
                  <a:schemeClr val="accent5">
                    <a:lumMod val="75000"/>
                  </a:schemeClr>
                </a:solidFill>
                <a:latin typeface="Times New Roman" panose="02020603050405020304" pitchFamily="18" charset="0"/>
                <a:cs typeface="Times New Roman" panose="02020603050405020304" pitchFamily="18" charset="0"/>
              </a:rPr>
              <a:t>Duygusal Zeka</a:t>
            </a:r>
            <a:endParaRPr lang="tr-TR" sz="40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44624"/>
            <a:ext cx="1152128" cy="167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323528" y="2204864"/>
            <a:ext cx="8352928" cy="1600438"/>
          </a:xfrm>
          <a:prstGeom prst="rect">
            <a:avLst/>
          </a:prstGeom>
          <a:noFill/>
        </p:spPr>
        <p:txBody>
          <a:bodyPr wrap="square" rtlCol="0">
            <a:spAutoFit/>
          </a:bodyPr>
          <a:lstStyle/>
          <a:p>
            <a:pPr algn="just"/>
            <a:r>
              <a:rPr lang="tr-TR" sz="1400" dirty="0" smtClean="0">
                <a:latin typeface="Times New Roman" panose="02020603050405020304" pitchFamily="18" charset="0"/>
                <a:cs typeface="Times New Roman" panose="02020603050405020304" pitchFamily="18" charset="0"/>
              </a:rPr>
              <a:t>Daniel </a:t>
            </a:r>
            <a:r>
              <a:rPr lang="tr-TR" sz="1400" dirty="0" err="1" smtClean="0">
                <a:latin typeface="Times New Roman" panose="02020603050405020304" pitchFamily="18" charset="0"/>
                <a:cs typeface="Times New Roman" panose="02020603050405020304" pitchFamily="18" charset="0"/>
              </a:rPr>
              <a:t>Goleman</a:t>
            </a:r>
            <a:r>
              <a:rPr lang="tr-TR" sz="1400" dirty="0" smtClean="0">
                <a:latin typeface="Times New Roman" panose="02020603050405020304" pitchFamily="18" charset="0"/>
                <a:cs typeface="Times New Roman" panose="02020603050405020304" pitchFamily="18" charset="0"/>
              </a:rPr>
              <a:t>: EQ (duygusal zeka) ‘kişinin kendi duygularını anlaması, başkalarının duygularına empati beslemesi, duygularını yaşamını zenginleştirecek biçimde düzenleme yetisidir. Beynin hisseden zekasıdır.</a:t>
            </a:r>
          </a:p>
          <a:p>
            <a:pPr algn="just"/>
            <a:endParaRPr lang="tr-TR" sz="1400" dirty="0">
              <a:latin typeface="Times New Roman" panose="02020603050405020304" pitchFamily="18" charset="0"/>
              <a:cs typeface="Times New Roman" panose="02020603050405020304" pitchFamily="18" charset="0"/>
            </a:endParaRPr>
          </a:p>
          <a:p>
            <a:pPr algn="just"/>
            <a:r>
              <a:rPr lang="tr-TR" sz="1400" dirty="0" err="1" smtClean="0">
                <a:latin typeface="Times New Roman" panose="02020603050405020304" pitchFamily="18" charset="0"/>
                <a:cs typeface="Times New Roman" panose="02020603050405020304" pitchFamily="18" charset="0"/>
              </a:rPr>
              <a:t>Wechsler’e</a:t>
            </a:r>
            <a:r>
              <a:rPr lang="tr-TR" sz="1400" dirty="0" smtClean="0">
                <a:latin typeface="Times New Roman" panose="02020603050405020304" pitchFamily="18" charset="0"/>
                <a:cs typeface="Times New Roman" panose="02020603050405020304" pitchFamily="18" charset="0"/>
              </a:rPr>
              <a:t> göre Zeka: IQ (akılcı Zeka) belli bir amaç doğrultusunda hareket etmek, rasyonel bir biçimde düşünmek ve çevresiyle etkili bir iletişimde bulunmak için bireyin genel veya toplam kapasitesidir. Beynin düşünen zekasıdır.</a:t>
            </a:r>
          </a:p>
          <a:p>
            <a:pPr algn="just"/>
            <a:endParaRPr lang="tr-TR" sz="1400"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555776" y="3717032"/>
            <a:ext cx="3960440" cy="305944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6588224" y="4293096"/>
            <a:ext cx="2448272" cy="461665"/>
          </a:xfrm>
          <a:prstGeom prst="rect">
            <a:avLst/>
          </a:prstGeom>
          <a:noFill/>
        </p:spPr>
        <p:txBody>
          <a:bodyPr wrap="square" rtlCol="0">
            <a:spAutoFit/>
          </a:bodyPr>
          <a:lstStyle/>
          <a:p>
            <a:r>
              <a:rPr lang="tr-TR" sz="2400" b="1" dirty="0" smtClean="0">
                <a:solidFill>
                  <a:srgbClr val="FF3399"/>
                </a:solidFill>
              </a:rPr>
              <a:t>Duygusal zihin</a:t>
            </a:r>
            <a:endParaRPr lang="tr-TR" sz="2400" b="1" dirty="0">
              <a:solidFill>
                <a:srgbClr val="FF3399"/>
              </a:solidFill>
            </a:endParaRPr>
          </a:p>
        </p:txBody>
      </p:sp>
      <p:sp>
        <p:nvSpPr>
          <p:cNvPr id="4" name="Metin kutusu 3"/>
          <p:cNvSpPr txBox="1"/>
          <p:nvPr/>
        </p:nvSpPr>
        <p:spPr>
          <a:xfrm>
            <a:off x="251520" y="4355812"/>
            <a:ext cx="2160240" cy="584775"/>
          </a:xfrm>
          <a:prstGeom prst="rect">
            <a:avLst/>
          </a:prstGeom>
          <a:noFill/>
        </p:spPr>
        <p:txBody>
          <a:bodyPr wrap="square" rtlCol="0">
            <a:spAutoFit/>
          </a:bodyPr>
          <a:lstStyle/>
          <a:p>
            <a:r>
              <a:rPr lang="tr-TR" sz="3200" b="1" dirty="0" smtClean="0">
                <a:solidFill>
                  <a:schemeClr val="accent5">
                    <a:lumMod val="75000"/>
                  </a:schemeClr>
                </a:solidFill>
              </a:rPr>
              <a:t>Akılcı Zihin</a:t>
            </a:r>
            <a:endParaRPr lang="tr-TR" sz="3200" b="1" dirty="0">
              <a:solidFill>
                <a:schemeClr val="accent5">
                  <a:lumMod val="75000"/>
                </a:schemeClr>
              </a:solidFill>
            </a:endParaRPr>
          </a:p>
        </p:txBody>
      </p:sp>
    </p:spTree>
    <p:extLst>
      <p:ext uri="{BB962C8B-B14F-4D97-AF65-F5344CB8AC3E}">
        <p14:creationId xmlns:p14="http://schemas.microsoft.com/office/powerpoint/2010/main" val="222387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429000"/>
            <a:ext cx="3874802"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331640" y="1602666"/>
            <a:ext cx="6696744" cy="1754326"/>
          </a:xfrm>
          <a:prstGeom prst="rect">
            <a:avLst/>
          </a:prstGeom>
        </p:spPr>
        <p:txBody>
          <a:bodyPr wrap="square">
            <a:spAutoFit/>
          </a:bodyPr>
          <a:lstStyle/>
          <a:p>
            <a:pPr algn="just"/>
            <a:r>
              <a:rPr lang="tr-TR" dirty="0" smtClean="0"/>
              <a:t>	Duygusal </a:t>
            </a:r>
            <a:r>
              <a:rPr lang="tr-TR" dirty="0"/>
              <a:t>zeka karşılaştığımız olaylarda kendi duygularımızı tanımamızı, duygularımızı kontrol altına almamızı ve kendimize hedefler koyarak o hedeflere ulaşabilmemizi aynı zamanda çevremizdeki insanların  da duygularını ve problemlerini anlayarak  onlarla sağlıklı ilişkiler kurarak  </a:t>
            </a:r>
            <a:r>
              <a:rPr lang="tr-TR" dirty="0" smtClean="0"/>
              <a:t>başarı ve mutluluğa </a:t>
            </a:r>
            <a:r>
              <a:rPr lang="tr-TR" dirty="0"/>
              <a:t>u</a:t>
            </a:r>
            <a:r>
              <a:rPr lang="tr-TR" dirty="0" smtClean="0"/>
              <a:t>laşmanın bir yoludur.</a:t>
            </a:r>
            <a:endParaRPr lang="tr-TR" dirty="0"/>
          </a:p>
        </p:txBody>
      </p:sp>
      <p:sp>
        <p:nvSpPr>
          <p:cNvPr id="5" name="Metin kutusu 4"/>
          <p:cNvSpPr txBox="1"/>
          <p:nvPr/>
        </p:nvSpPr>
        <p:spPr>
          <a:xfrm>
            <a:off x="323528" y="4198015"/>
            <a:ext cx="2411760" cy="1200329"/>
          </a:xfrm>
          <a:prstGeom prst="rect">
            <a:avLst/>
          </a:prstGeom>
          <a:noFill/>
          <a:ln>
            <a:noFill/>
          </a:ln>
        </p:spPr>
        <p:txBody>
          <a:bodyPr wrap="square" rtlCol="0">
            <a:spAutoFit/>
          </a:bodyPr>
          <a:lstStyle/>
          <a:p>
            <a:r>
              <a:rPr lang="tr-TR" b="1" dirty="0" smtClean="0">
                <a:solidFill>
                  <a:schemeClr val="accent2">
                    <a:lumMod val="75000"/>
                  </a:schemeClr>
                </a:solidFill>
              </a:rPr>
              <a:t>Duygusal Zeka</a:t>
            </a:r>
          </a:p>
          <a:p>
            <a:r>
              <a:rPr lang="tr-TR" b="1" dirty="0" smtClean="0">
                <a:solidFill>
                  <a:schemeClr val="accent2">
                    <a:lumMod val="75000"/>
                  </a:schemeClr>
                </a:solidFill>
              </a:rPr>
              <a:t>hisler ile bilişsel becerileri bir araya getirmeyi hedefler. </a:t>
            </a:r>
          </a:p>
        </p:txBody>
      </p:sp>
      <p:sp>
        <p:nvSpPr>
          <p:cNvPr id="2" name="Dikdörtgen 1"/>
          <p:cNvSpPr/>
          <p:nvPr/>
        </p:nvSpPr>
        <p:spPr>
          <a:xfrm>
            <a:off x="6156176" y="4221088"/>
            <a:ext cx="2627784" cy="1200329"/>
          </a:xfrm>
          <a:prstGeom prst="rect">
            <a:avLst/>
          </a:prstGeom>
        </p:spPr>
        <p:txBody>
          <a:bodyPr wrap="square">
            <a:spAutoFit/>
          </a:bodyPr>
          <a:lstStyle/>
          <a:p>
            <a:pPr algn="just"/>
            <a:r>
              <a:rPr lang="tr-TR" b="1" dirty="0">
                <a:solidFill>
                  <a:schemeClr val="tx2">
                    <a:lumMod val="60000"/>
                    <a:lumOff val="40000"/>
                  </a:schemeClr>
                </a:solidFill>
              </a:rPr>
              <a:t>Akıl ve kalp arasında güçler birliği sağlayarak mutluluğu yakalamanın bir yoludur.</a:t>
            </a:r>
          </a:p>
        </p:txBody>
      </p:sp>
      <p:sp>
        <p:nvSpPr>
          <p:cNvPr id="8" name="Metin kutusu 7"/>
          <p:cNvSpPr txBox="1"/>
          <p:nvPr/>
        </p:nvSpPr>
        <p:spPr>
          <a:xfrm>
            <a:off x="1259632" y="632882"/>
            <a:ext cx="6840760" cy="707886"/>
          </a:xfrm>
          <a:prstGeom prst="rect">
            <a:avLst/>
          </a:prstGeom>
          <a:noFill/>
        </p:spPr>
        <p:txBody>
          <a:bodyPr wrap="square" rtlCol="0">
            <a:spAutoFit/>
          </a:bodyPr>
          <a:lstStyle/>
          <a:p>
            <a:pPr algn="ctr"/>
            <a:r>
              <a:rPr lang="tr-TR" sz="4000" b="1" dirty="0" smtClean="0">
                <a:solidFill>
                  <a:schemeClr val="accent6">
                    <a:lumMod val="75000"/>
                  </a:schemeClr>
                </a:solidFill>
                <a:latin typeface="Constantia" panose="02030602050306030303" pitchFamily="18" charset="0"/>
              </a:rPr>
              <a:t>Duygusal Zeka</a:t>
            </a:r>
            <a:endParaRPr lang="tr-TR" sz="4000" b="1" dirty="0">
              <a:solidFill>
                <a:schemeClr val="accent6">
                  <a:lumMod val="75000"/>
                </a:schemeClr>
              </a:solidFill>
              <a:latin typeface="Constantia" panose="02030602050306030303" pitchFamily="18" charset="0"/>
            </a:endParaRPr>
          </a:p>
        </p:txBody>
      </p:sp>
    </p:spTree>
    <p:extLst>
      <p:ext uri="{BB962C8B-B14F-4D97-AF65-F5344CB8AC3E}">
        <p14:creationId xmlns:p14="http://schemas.microsoft.com/office/powerpoint/2010/main" val="404056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83568" y="1656366"/>
            <a:ext cx="7560840" cy="3831818"/>
          </a:xfrm>
          <a:prstGeom prst="rect">
            <a:avLst/>
          </a:prstGeom>
        </p:spPr>
        <p:txBody>
          <a:bodyPr wrap="square">
            <a:spAutoFit/>
          </a:bodyPr>
          <a:lstStyle/>
          <a:p>
            <a:pPr algn="just" fontAlgn="base">
              <a:lnSpc>
                <a:spcPct val="150000"/>
              </a:lnSpc>
            </a:pPr>
            <a:r>
              <a:rPr lang="tr-TR" b="1" dirty="0" smtClean="0">
                <a:solidFill>
                  <a:schemeClr val="accent5">
                    <a:lumMod val="75000"/>
                  </a:schemeClr>
                </a:solidFill>
              </a:rPr>
              <a:t>	Duygusal </a:t>
            </a:r>
            <a:r>
              <a:rPr lang="tr-TR" b="1" dirty="0">
                <a:solidFill>
                  <a:schemeClr val="accent5">
                    <a:lumMod val="75000"/>
                  </a:schemeClr>
                </a:solidFill>
              </a:rPr>
              <a:t>zeka, geliştirilebilen bir yetenekler dizisidir, insanların hayatın her alanında başarılı olabilmek için duygusal zeka becerilerini etkin şekilde kullanmaları gerekir. Ancak bunu yaparken, kişi öncelikle kendi duygularını anlayıp, kontrol edebilmeli, isteklerine ulaşana kadar motivasyonundan hiçbir şey kaybetmemeli, başkalarını anlamaya ve onlarla iyi ilişkiler kurmaya istekli olmalıdır. Çünkü nereye gidersek gidelim, duygularımızı da beraberimizde götürürüz. Duygularımız, çocuklarımızı nasıl iyi yetiştirebileceğimizi, onların okulda nasıl başarı sağlayacağını, kariyerimizde nasıl başarılı olacağımızı, diğer kişilerle ilişkilerimizi belirler.</a:t>
            </a:r>
          </a:p>
        </p:txBody>
      </p:sp>
      <p:sp>
        <p:nvSpPr>
          <p:cNvPr id="5" name="Metin kutusu 4"/>
          <p:cNvSpPr txBox="1"/>
          <p:nvPr/>
        </p:nvSpPr>
        <p:spPr>
          <a:xfrm>
            <a:off x="1691680" y="694437"/>
            <a:ext cx="5472608" cy="646331"/>
          </a:xfrm>
          <a:prstGeom prst="rect">
            <a:avLst/>
          </a:prstGeom>
          <a:noFill/>
        </p:spPr>
        <p:txBody>
          <a:bodyPr wrap="square" rtlCol="0">
            <a:spAutoFit/>
          </a:bodyPr>
          <a:lstStyle/>
          <a:p>
            <a:pPr algn="ctr"/>
            <a:r>
              <a:rPr lang="tr-TR" sz="3600" b="1" dirty="0" smtClean="0">
                <a:solidFill>
                  <a:schemeClr val="accent5">
                    <a:lumMod val="75000"/>
                  </a:schemeClr>
                </a:solidFill>
              </a:rPr>
              <a:t>Duygusal Zeka</a:t>
            </a:r>
            <a:endParaRPr lang="tr-TR" sz="3600" b="1" dirty="0">
              <a:solidFill>
                <a:schemeClr val="accent5">
                  <a:lumMod val="75000"/>
                </a:schemeClr>
              </a:solidFill>
            </a:endParaRPr>
          </a:p>
        </p:txBody>
      </p:sp>
    </p:spTree>
    <p:extLst>
      <p:ext uri="{BB962C8B-B14F-4D97-AF65-F5344CB8AC3E}">
        <p14:creationId xmlns:p14="http://schemas.microsoft.com/office/powerpoint/2010/main" val="35470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95536" y="116632"/>
            <a:ext cx="7920880" cy="4724370"/>
          </a:xfrm>
          <a:prstGeom prst="rect">
            <a:avLst/>
          </a:prstGeom>
        </p:spPr>
        <p:txBody>
          <a:bodyPr wrap="square">
            <a:spAutoFit/>
          </a:bodyPr>
          <a:lstStyle/>
          <a:p>
            <a:pPr algn="just"/>
            <a:endParaRPr lang="tr-TR" dirty="0"/>
          </a:p>
          <a:p>
            <a:pPr algn="just"/>
            <a:r>
              <a:rPr lang="tr-TR" sz="2000" dirty="0">
                <a:solidFill>
                  <a:schemeClr val="tx2">
                    <a:lumMod val="75000"/>
                  </a:schemeClr>
                </a:solidFill>
              </a:rPr>
              <a:t> </a:t>
            </a:r>
            <a:r>
              <a:rPr lang="tr-TR" sz="2000" b="1" dirty="0">
                <a:solidFill>
                  <a:schemeClr val="tx2">
                    <a:lumMod val="75000"/>
                  </a:schemeClr>
                </a:solidFill>
              </a:rPr>
              <a:t>IQ İLE EQ ARASINDAKİ FARKLAR: </a:t>
            </a:r>
            <a:endParaRPr lang="tr-TR" sz="2000" b="1" dirty="0" smtClean="0">
              <a:solidFill>
                <a:schemeClr val="tx2">
                  <a:lumMod val="75000"/>
                </a:schemeClr>
              </a:solidFill>
            </a:endParaRPr>
          </a:p>
          <a:p>
            <a:pPr algn="just"/>
            <a:endParaRPr lang="tr-TR" sz="2000" dirty="0">
              <a:solidFill>
                <a:schemeClr val="accent4">
                  <a:lumMod val="75000"/>
                </a:schemeClr>
              </a:solidFill>
            </a:endParaRPr>
          </a:p>
          <a:p>
            <a:pPr marL="285750" indent="-285750" algn="just">
              <a:lnSpc>
                <a:spcPct val="150000"/>
              </a:lnSpc>
              <a:buFont typeface="Wingdings" panose="05000000000000000000" pitchFamily="2" charset="2"/>
              <a:buChar char="v"/>
            </a:pPr>
            <a:r>
              <a:rPr lang="tr-TR" dirty="0" smtClean="0">
                <a:solidFill>
                  <a:schemeClr val="tx2">
                    <a:lumMod val="75000"/>
                  </a:schemeClr>
                </a:solidFill>
              </a:rPr>
              <a:t>IQ </a:t>
            </a:r>
            <a:r>
              <a:rPr lang="tr-TR" dirty="0">
                <a:solidFill>
                  <a:schemeClr val="tx2">
                    <a:lumMod val="75000"/>
                  </a:schemeClr>
                </a:solidFill>
              </a:rPr>
              <a:t>zihin odaklı sosyal ortamdan yalıtılmış beyin odaklı işlemimizi tanımlamak için </a:t>
            </a:r>
            <a:r>
              <a:rPr lang="tr-TR" dirty="0" smtClean="0">
                <a:solidFill>
                  <a:schemeClr val="tx2">
                    <a:lumMod val="75000"/>
                  </a:schemeClr>
                </a:solidFill>
              </a:rPr>
              <a:t>kullanılırken</a:t>
            </a:r>
            <a:r>
              <a:rPr lang="tr-TR" dirty="0" smtClean="0"/>
              <a:t>, </a:t>
            </a:r>
            <a:r>
              <a:rPr lang="tr-TR" dirty="0" smtClean="0">
                <a:solidFill>
                  <a:schemeClr val="accent2">
                    <a:lumMod val="75000"/>
                  </a:schemeClr>
                </a:solidFill>
              </a:rPr>
              <a:t>EQ sosyal ilişkileriniz içindeki </a:t>
            </a:r>
            <a:r>
              <a:rPr lang="tr-TR" dirty="0">
                <a:solidFill>
                  <a:schemeClr val="accent2">
                    <a:lumMod val="75000"/>
                  </a:schemeClr>
                </a:solidFill>
              </a:rPr>
              <a:t>sizi ifade eder. </a:t>
            </a:r>
            <a:endParaRPr lang="tr-TR" dirty="0" smtClean="0">
              <a:solidFill>
                <a:schemeClr val="accent2">
                  <a:lumMod val="75000"/>
                </a:schemeClr>
              </a:solidFill>
            </a:endParaRPr>
          </a:p>
          <a:p>
            <a:pPr marL="285750" indent="-285750" algn="just">
              <a:lnSpc>
                <a:spcPct val="150000"/>
              </a:lnSpc>
              <a:buFont typeface="Wingdings" panose="05000000000000000000" pitchFamily="2" charset="2"/>
              <a:buChar char="v"/>
            </a:pPr>
            <a:r>
              <a:rPr lang="tr-TR" dirty="0" smtClean="0">
                <a:solidFill>
                  <a:schemeClr val="tx2">
                    <a:lumMod val="75000"/>
                  </a:schemeClr>
                </a:solidFill>
              </a:rPr>
              <a:t>IQ’ </a:t>
            </a:r>
            <a:r>
              <a:rPr lang="tr-TR" dirty="0" err="1" smtClean="0">
                <a:solidFill>
                  <a:schemeClr val="tx2">
                    <a:lumMod val="75000"/>
                  </a:schemeClr>
                </a:solidFill>
              </a:rPr>
              <a:t>yu</a:t>
            </a:r>
            <a:r>
              <a:rPr lang="tr-TR" dirty="0" smtClean="0">
                <a:solidFill>
                  <a:schemeClr val="tx2">
                    <a:lumMod val="75000"/>
                  </a:schemeClr>
                </a:solidFill>
              </a:rPr>
              <a:t> bir problem </a:t>
            </a:r>
            <a:r>
              <a:rPr lang="tr-TR" dirty="0">
                <a:solidFill>
                  <a:schemeClr val="tx2">
                    <a:lumMod val="75000"/>
                  </a:schemeClr>
                </a:solidFill>
              </a:rPr>
              <a:t>karşısında alternatif çözüm yolları bulmanız olarak ifade </a:t>
            </a:r>
            <a:r>
              <a:rPr lang="tr-TR" dirty="0" smtClean="0">
                <a:solidFill>
                  <a:schemeClr val="tx2">
                    <a:lumMod val="75000"/>
                  </a:schemeClr>
                </a:solidFill>
              </a:rPr>
              <a:t>edeceksek; </a:t>
            </a:r>
            <a:r>
              <a:rPr lang="tr-TR" dirty="0" smtClean="0">
                <a:solidFill>
                  <a:schemeClr val="accent2">
                    <a:lumMod val="75000"/>
                  </a:schemeClr>
                </a:solidFill>
              </a:rPr>
              <a:t>EQ</a:t>
            </a:r>
            <a:r>
              <a:rPr lang="tr-TR" dirty="0">
                <a:solidFill>
                  <a:schemeClr val="accent2">
                    <a:lumMod val="75000"/>
                  </a:schemeClr>
                </a:solidFill>
              </a:rPr>
              <a:t>’ </a:t>
            </a:r>
            <a:r>
              <a:rPr lang="tr-TR" dirty="0" err="1">
                <a:solidFill>
                  <a:schemeClr val="accent2">
                    <a:lumMod val="75000"/>
                  </a:schemeClr>
                </a:solidFill>
              </a:rPr>
              <a:t>yu</a:t>
            </a:r>
            <a:r>
              <a:rPr lang="tr-TR" dirty="0">
                <a:solidFill>
                  <a:schemeClr val="accent2">
                    <a:lumMod val="75000"/>
                  </a:schemeClr>
                </a:solidFill>
              </a:rPr>
              <a:t> bir problem karşısında duyguyu yönetebilme, yeni uyum kapıları </a:t>
            </a:r>
            <a:r>
              <a:rPr lang="tr-TR" dirty="0" smtClean="0">
                <a:solidFill>
                  <a:schemeClr val="accent2">
                    <a:lumMod val="75000"/>
                  </a:schemeClr>
                </a:solidFill>
              </a:rPr>
              <a:t>  bulabilme </a:t>
            </a:r>
            <a:r>
              <a:rPr lang="tr-TR" dirty="0">
                <a:solidFill>
                  <a:schemeClr val="accent2">
                    <a:lumMod val="75000"/>
                  </a:schemeClr>
                </a:solidFill>
              </a:rPr>
              <a:t>kabiliyetiniz olarak tanımlayabiliriz. </a:t>
            </a:r>
          </a:p>
          <a:p>
            <a:pPr marL="285750" indent="-285750" algn="just">
              <a:lnSpc>
                <a:spcPct val="150000"/>
              </a:lnSpc>
              <a:buFont typeface="Wingdings" panose="05000000000000000000" pitchFamily="2" charset="2"/>
              <a:buChar char="v"/>
            </a:pPr>
            <a:r>
              <a:rPr lang="tr-TR" dirty="0" smtClean="0">
                <a:solidFill>
                  <a:schemeClr val="tx2">
                    <a:lumMod val="75000"/>
                  </a:schemeClr>
                </a:solidFill>
              </a:rPr>
              <a:t>IQ </a:t>
            </a:r>
            <a:r>
              <a:rPr lang="tr-TR" dirty="0">
                <a:solidFill>
                  <a:schemeClr val="tx2">
                    <a:lumMod val="75000"/>
                  </a:schemeClr>
                </a:solidFill>
              </a:rPr>
              <a:t>laboratuvar ise </a:t>
            </a:r>
            <a:r>
              <a:rPr lang="tr-TR" dirty="0">
                <a:solidFill>
                  <a:schemeClr val="accent2">
                    <a:lumMod val="75000"/>
                  </a:schemeClr>
                </a:solidFill>
              </a:rPr>
              <a:t>EQ hayattır. </a:t>
            </a:r>
          </a:p>
          <a:p>
            <a:pPr marL="285750" indent="-285750" algn="just">
              <a:lnSpc>
                <a:spcPct val="150000"/>
              </a:lnSpc>
              <a:buFont typeface="Wingdings" panose="05000000000000000000" pitchFamily="2" charset="2"/>
              <a:buChar char="v"/>
            </a:pPr>
            <a:r>
              <a:rPr lang="tr-TR" dirty="0" smtClean="0">
                <a:solidFill>
                  <a:schemeClr val="tx2">
                    <a:lumMod val="75000"/>
                  </a:schemeClr>
                </a:solidFill>
              </a:rPr>
              <a:t>IQ </a:t>
            </a:r>
            <a:r>
              <a:rPr lang="tr-TR" dirty="0">
                <a:solidFill>
                  <a:schemeClr val="tx2">
                    <a:lumMod val="75000"/>
                  </a:schemeClr>
                </a:solidFill>
              </a:rPr>
              <a:t>daha çok kişinin zekâ katsayısını vermekte ve zekâ fonksiyonlarını değerlendirmektedir</a:t>
            </a:r>
            <a:r>
              <a:rPr lang="tr-TR" dirty="0"/>
              <a:t>. </a:t>
            </a:r>
            <a:r>
              <a:rPr lang="tr-TR" dirty="0">
                <a:solidFill>
                  <a:schemeClr val="accent2">
                    <a:lumMod val="75000"/>
                  </a:schemeClr>
                </a:solidFill>
              </a:rPr>
              <a:t>EQ ise kişinin duygusal sentez, tespit ve fonksiyonlarını bize bildirmektedir.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996952"/>
            <a:ext cx="7873016" cy="4444444"/>
          </a:xfrm>
          <a:prstGeom prst="rect">
            <a:avLst/>
          </a:prstGeom>
        </p:spPr>
      </p:pic>
    </p:spTree>
    <p:extLst>
      <p:ext uri="{BB962C8B-B14F-4D97-AF65-F5344CB8AC3E}">
        <p14:creationId xmlns:p14="http://schemas.microsoft.com/office/powerpoint/2010/main" val="28899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EXPER\Desktop\tasarım\görseller\arka planlar\806_backgroumd_03.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67544" y="1303600"/>
            <a:ext cx="3096344" cy="1477328"/>
          </a:xfrm>
          <a:prstGeom prst="rect">
            <a:avLst/>
          </a:prstGeom>
          <a:noFill/>
        </p:spPr>
        <p:txBody>
          <a:bodyPr wrap="square" rtlCol="0">
            <a:spAutoFit/>
          </a:bodyPr>
          <a:lstStyle/>
          <a:p>
            <a:pPr algn="just"/>
            <a:r>
              <a:rPr lang="tr-TR" dirty="0" smtClean="0"/>
              <a:t>	</a:t>
            </a:r>
            <a:r>
              <a:rPr lang="tr-TR" b="1" dirty="0" smtClean="0">
                <a:solidFill>
                  <a:schemeClr val="tx2">
                    <a:lumMod val="75000"/>
                  </a:schemeClr>
                </a:solidFill>
                <a:latin typeface="Times New Roman" panose="02020603050405020304" pitchFamily="18" charset="0"/>
                <a:cs typeface="Times New Roman" panose="02020603050405020304" pitchFamily="18" charset="0"/>
              </a:rPr>
              <a:t>Duygusal zeka akıl kavramının karşıtı değildir.  Hem bilişsel becerileri hem de duyguları birlikte kullanma yetisidir.</a:t>
            </a:r>
            <a:r>
              <a:rPr lang="tr-TR" b="1" dirty="0">
                <a:solidFill>
                  <a:schemeClr val="tx2">
                    <a:lumMod val="75000"/>
                  </a:schemeClr>
                </a:solidFill>
                <a:latin typeface="Times New Roman" panose="02020603050405020304" pitchFamily="18" charset="0"/>
                <a:cs typeface="Times New Roman" panose="02020603050405020304" pitchFamily="18" charset="0"/>
              </a:rPr>
              <a:t> </a:t>
            </a:r>
            <a:endParaRPr lang="tr-TR" dirty="0"/>
          </a:p>
        </p:txBody>
      </p:sp>
      <p:pic>
        <p:nvPicPr>
          <p:cNvPr id="1029" name="Picture 5" descr="C:\Users\EXPER\Desktop\tasarım\görseller\vektörler ve png ler\unnamed (2).png"/>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20072" y="3501008"/>
            <a:ext cx="2981176" cy="298117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572000" y="1054477"/>
            <a:ext cx="1296144" cy="646331"/>
          </a:xfrm>
          <a:prstGeom prst="rect">
            <a:avLst/>
          </a:prstGeom>
          <a:noFill/>
        </p:spPr>
        <p:txBody>
          <a:bodyPr wrap="square" rtlCol="0">
            <a:spAutoFit/>
          </a:bodyPr>
          <a:lstStyle/>
          <a:p>
            <a:pPr algn="ctr"/>
            <a:r>
              <a:rPr lang="tr-TR" b="1" dirty="0" smtClean="0">
                <a:solidFill>
                  <a:schemeClr val="tx2">
                    <a:lumMod val="75000"/>
                  </a:schemeClr>
                </a:solidFill>
              </a:rPr>
              <a:t>Akılcı Zihin</a:t>
            </a:r>
          </a:p>
          <a:p>
            <a:pPr algn="ctr"/>
            <a:r>
              <a:rPr lang="tr-TR" b="1" dirty="0" smtClean="0">
                <a:solidFill>
                  <a:schemeClr val="tx2">
                    <a:lumMod val="75000"/>
                  </a:schemeClr>
                </a:solidFill>
              </a:rPr>
              <a:t>IQ</a:t>
            </a:r>
            <a:endParaRPr lang="tr-TR" b="1" dirty="0">
              <a:solidFill>
                <a:schemeClr val="tx2">
                  <a:lumMod val="75000"/>
                </a:schemeClr>
              </a:solidFill>
            </a:endParaRPr>
          </a:p>
        </p:txBody>
      </p:sp>
      <p:sp>
        <p:nvSpPr>
          <p:cNvPr id="7" name="Metin kutusu 6"/>
          <p:cNvSpPr txBox="1"/>
          <p:nvPr/>
        </p:nvSpPr>
        <p:spPr>
          <a:xfrm>
            <a:off x="7092280" y="1054477"/>
            <a:ext cx="1656184" cy="646331"/>
          </a:xfrm>
          <a:prstGeom prst="rect">
            <a:avLst/>
          </a:prstGeom>
          <a:noFill/>
        </p:spPr>
        <p:txBody>
          <a:bodyPr wrap="square" rtlCol="0">
            <a:spAutoFit/>
          </a:bodyPr>
          <a:lstStyle/>
          <a:p>
            <a:pPr algn="ctr"/>
            <a:r>
              <a:rPr lang="tr-TR" b="1" dirty="0" smtClean="0">
                <a:solidFill>
                  <a:schemeClr val="accent4">
                    <a:lumMod val="75000"/>
                  </a:schemeClr>
                </a:solidFill>
              </a:rPr>
              <a:t>Duygusal Zihin </a:t>
            </a:r>
          </a:p>
          <a:p>
            <a:pPr algn="ctr"/>
            <a:r>
              <a:rPr lang="tr-TR" b="1" dirty="0" smtClean="0">
                <a:solidFill>
                  <a:schemeClr val="accent4">
                    <a:lumMod val="75000"/>
                  </a:schemeClr>
                </a:solidFill>
              </a:rPr>
              <a:t>EQ</a:t>
            </a:r>
            <a:endParaRPr lang="tr-TR" b="1" dirty="0">
              <a:solidFill>
                <a:schemeClr val="accent4">
                  <a:lumMod val="75000"/>
                </a:schemeClr>
              </a:solidFill>
            </a:endParaRPr>
          </a:p>
        </p:txBody>
      </p:sp>
      <p:sp>
        <p:nvSpPr>
          <p:cNvPr id="8" name="Metin kutusu 7"/>
          <p:cNvSpPr txBox="1"/>
          <p:nvPr/>
        </p:nvSpPr>
        <p:spPr>
          <a:xfrm>
            <a:off x="5076056" y="3845947"/>
            <a:ext cx="3240360" cy="2031325"/>
          </a:xfrm>
          <a:prstGeom prst="rect">
            <a:avLst/>
          </a:prstGeom>
          <a:noFill/>
        </p:spPr>
        <p:txBody>
          <a:bodyPr wrap="square" rtlCol="0">
            <a:spAutoFit/>
          </a:bodyPr>
          <a:lstStyle/>
          <a:p>
            <a:pPr algn="just"/>
            <a:r>
              <a:rPr lang="tr-TR" dirty="0"/>
              <a:t>	</a:t>
            </a:r>
            <a:r>
              <a:rPr lang="tr-TR" b="1" dirty="0" smtClean="0">
                <a:solidFill>
                  <a:schemeClr val="accent2">
                    <a:lumMod val="75000"/>
                  </a:schemeClr>
                </a:solidFill>
              </a:rPr>
              <a:t>Beynin düşünen parçası ve beynin duygusal parçası dinamik ve etkileşim halinde çalışırsa  gerek iş hayatında  gerekse özel hayatında mutluluğu elde eden bireyler haline geliriz.</a:t>
            </a:r>
            <a:endParaRPr lang="tr-TR" b="1" dirty="0">
              <a:solidFill>
                <a:schemeClr val="accent2">
                  <a:lumMod val="75000"/>
                </a:schemeClr>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98" y="3430950"/>
            <a:ext cx="3247306" cy="323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655676" y="3833753"/>
            <a:ext cx="828092" cy="1323439"/>
          </a:xfrm>
          <a:prstGeom prst="rect">
            <a:avLst/>
          </a:prstGeom>
          <a:noFill/>
        </p:spPr>
        <p:txBody>
          <a:bodyPr wrap="square" rtlCol="0">
            <a:spAutoFit/>
          </a:bodyPr>
          <a:lstStyle/>
          <a:p>
            <a:r>
              <a:rPr lang="tr-TR" sz="4000" dirty="0" smtClean="0">
                <a:solidFill>
                  <a:schemeClr val="bg1"/>
                </a:solidFill>
                <a:latin typeface="Algerian" panose="04020705040A02060702" pitchFamily="82" charset="0"/>
              </a:rPr>
              <a:t>IQ</a:t>
            </a:r>
          </a:p>
          <a:p>
            <a:r>
              <a:rPr lang="tr-TR" sz="4000" dirty="0" smtClean="0">
                <a:solidFill>
                  <a:schemeClr val="bg1"/>
                </a:solidFill>
                <a:latin typeface="Algerian" panose="04020705040A02060702" pitchFamily="82" charset="0"/>
              </a:rPr>
              <a:t>EQ</a:t>
            </a:r>
            <a:endParaRPr lang="tr-TR" sz="4000" dirty="0">
              <a:solidFill>
                <a:schemeClr val="bg1"/>
              </a:solidFill>
              <a:latin typeface="Algerian" panose="04020705040A02060702" pitchFamily="82" charset="0"/>
            </a:endParaRPr>
          </a:p>
        </p:txBody>
      </p:sp>
      <p:cxnSp>
        <p:nvCxnSpPr>
          <p:cNvPr id="5" name="Düz Bağlayıcı 4"/>
          <p:cNvCxnSpPr/>
          <p:nvPr/>
        </p:nvCxnSpPr>
        <p:spPr>
          <a:xfrm>
            <a:off x="1043608" y="5085184"/>
            <a:ext cx="194421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Artı 8"/>
          <p:cNvSpPr/>
          <p:nvPr/>
        </p:nvSpPr>
        <p:spPr>
          <a:xfrm>
            <a:off x="1043608" y="4536633"/>
            <a:ext cx="360040" cy="476543"/>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971600" y="5199583"/>
            <a:ext cx="2088232" cy="461665"/>
          </a:xfrm>
          <a:prstGeom prst="rect">
            <a:avLst/>
          </a:prstGeom>
          <a:noFill/>
        </p:spPr>
        <p:txBody>
          <a:bodyPr wrap="square" rtlCol="0">
            <a:spAutoFit/>
          </a:bodyPr>
          <a:lstStyle/>
          <a:p>
            <a:pPr algn="ctr"/>
            <a:r>
              <a:rPr lang="tr-TR" sz="2400" dirty="0" smtClean="0">
                <a:solidFill>
                  <a:schemeClr val="bg1"/>
                </a:solidFill>
                <a:latin typeface="Algerian" panose="04020705040A02060702" pitchFamily="82" charset="0"/>
              </a:rPr>
              <a:t>BAŞARI</a:t>
            </a:r>
            <a:endParaRPr lang="tr-TR" dirty="0">
              <a:solidFill>
                <a:schemeClr val="bg1"/>
              </a:solidFill>
              <a:latin typeface="Algerian" panose="04020705040A02060702" pitchFamily="82" charset="0"/>
            </a:endParaRPr>
          </a:p>
        </p:txBody>
      </p:sp>
      <p:sp>
        <p:nvSpPr>
          <p:cNvPr id="11" name="Dikdörtgen 10"/>
          <p:cNvSpPr/>
          <p:nvPr/>
        </p:nvSpPr>
        <p:spPr>
          <a:xfrm>
            <a:off x="971600" y="395372"/>
            <a:ext cx="7488832" cy="400110"/>
          </a:xfrm>
          <a:prstGeom prst="rect">
            <a:avLst/>
          </a:prstGeom>
          <a:ln w="38100">
            <a:solidFill>
              <a:schemeClr val="accent6">
                <a:lumMod val="75000"/>
              </a:schemeClr>
            </a:solidFill>
          </a:ln>
        </p:spPr>
        <p:txBody>
          <a:bodyPr wrap="square">
            <a:spAutoFit/>
          </a:bodyPr>
          <a:lstStyle/>
          <a:p>
            <a:r>
              <a:rPr lang="tr-TR" sz="2000" b="1" dirty="0">
                <a:solidFill>
                  <a:schemeClr val="accent5">
                    <a:lumMod val="75000"/>
                  </a:schemeClr>
                </a:solidFill>
                <a:latin typeface="Times New Roman" panose="02020603050405020304" pitchFamily="18" charset="0"/>
                <a:cs typeface="Times New Roman" panose="02020603050405020304" pitchFamily="18" charset="0"/>
              </a:rPr>
              <a:t>İki farklı zihne </a:t>
            </a:r>
            <a:r>
              <a:rPr lang="tr-TR" sz="2000" b="1" dirty="0" smtClean="0">
                <a:solidFill>
                  <a:schemeClr val="accent5">
                    <a:lumMod val="75000"/>
                  </a:schemeClr>
                </a:solidFill>
                <a:latin typeface="Times New Roman" panose="02020603050405020304" pitchFamily="18" charset="0"/>
                <a:cs typeface="Times New Roman" panose="02020603050405020304" pitchFamily="18" charset="0"/>
              </a:rPr>
              <a:t>sahibiz: </a:t>
            </a:r>
            <a:r>
              <a:rPr lang="tr-TR" sz="2000" b="1" dirty="0">
                <a:solidFill>
                  <a:schemeClr val="accent5">
                    <a:lumMod val="75000"/>
                  </a:schemeClr>
                </a:solidFill>
                <a:latin typeface="Times New Roman" panose="02020603050405020304" pitchFamily="18" charset="0"/>
                <a:cs typeface="Times New Roman" panose="02020603050405020304" pitchFamily="18" charset="0"/>
              </a:rPr>
              <a:t>Birisi düşünüyor, bir diğeri ise hissediyor. </a:t>
            </a:r>
          </a:p>
        </p:txBody>
      </p:sp>
      <p:pic>
        <p:nvPicPr>
          <p:cNvPr id="15" name="Resi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76055" y="1140421"/>
            <a:ext cx="2930673" cy="2420888"/>
          </a:xfrm>
          <a:prstGeom prst="rect">
            <a:avLst/>
          </a:prstGeom>
          <a:scene3d>
            <a:camera prst="orthographicFront">
              <a:rot lat="0" lon="0" rev="1200000"/>
            </a:camera>
            <a:lightRig rig="threePt" dir="t"/>
          </a:scene3d>
        </p:spPr>
      </p:pic>
    </p:spTree>
    <p:extLst>
      <p:ext uri="{BB962C8B-B14F-4D97-AF65-F5344CB8AC3E}">
        <p14:creationId xmlns:p14="http://schemas.microsoft.com/office/powerpoint/2010/main" val="4227064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TotalTime>
  <Words>1918</Words>
  <Application>Microsoft Office PowerPoint</Application>
  <PresentationFormat>Ekran Gösterisi (4:3)</PresentationFormat>
  <Paragraphs>276</Paragraphs>
  <Slides>34</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34</vt:i4>
      </vt:variant>
    </vt:vector>
  </HeadingPairs>
  <TitlesOfParts>
    <vt:vector size="47" baseType="lpstr">
      <vt:lpstr>Adobe Heiti Std R</vt:lpstr>
      <vt:lpstr>Algerian</vt:lpstr>
      <vt:lpstr>Arial</vt:lpstr>
      <vt:lpstr>Calibri</vt:lpstr>
      <vt:lpstr>Castellar</vt:lpstr>
      <vt:lpstr>Century</vt:lpstr>
      <vt:lpstr>Constantia</vt:lpstr>
      <vt:lpstr>Eras Medium ITC</vt:lpstr>
      <vt:lpstr>HP Simplified</vt:lpstr>
      <vt:lpstr>Rage Italic</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dc:creator>
  <cp:lastModifiedBy>Microsoft</cp:lastModifiedBy>
  <cp:revision>117</cp:revision>
  <dcterms:created xsi:type="dcterms:W3CDTF">2017-01-24T09:56:37Z</dcterms:created>
  <dcterms:modified xsi:type="dcterms:W3CDTF">2017-03-15T07:00:16Z</dcterms:modified>
</cp:coreProperties>
</file>