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90" r:id="rId32"/>
    <p:sldId id="289" r:id="rId33"/>
    <p:sldId id="291" r:id="rId34"/>
  </p:sldIdLst>
  <p:sldSz cx="9906000" cy="6858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08A0"/>
    <a:srgbClr val="D64414"/>
    <a:srgbClr val="00A7EC"/>
    <a:srgbClr val="EC8B1A"/>
    <a:srgbClr val="24221C"/>
    <a:srgbClr val="FF8701"/>
    <a:srgbClr val="05214B"/>
    <a:srgbClr val="3A3A39"/>
    <a:srgbClr val="5BAA1F"/>
    <a:srgbClr val="E34D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2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3351F95D-D637-4C69-891A-D923BB02E2A5}" type="datetimeFigureOut">
              <a:rPr lang="tr-TR" smtClean="0"/>
              <a:t>26.01.2018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392774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351F95D-D637-4C69-891A-D923BB02E2A5}" type="datetimeFigureOut">
              <a:rPr lang="tr-TR" smtClean="0"/>
              <a:t>26.01.2018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139853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351F95D-D637-4C69-891A-D923BB02E2A5}" type="datetimeFigureOut">
              <a:rPr lang="tr-TR" smtClean="0"/>
              <a:t>26.01.2018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3253177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351F95D-D637-4C69-891A-D923BB02E2A5}" type="datetimeFigureOut">
              <a:rPr lang="tr-TR" smtClean="0"/>
              <a:t>26.01.2018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422947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smtClean="0"/>
              <a:t>Asıl başlık stili için tıklatın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3351F95D-D637-4C69-891A-D923BB02E2A5}" type="datetimeFigureOut">
              <a:rPr lang="tr-TR" smtClean="0"/>
              <a:t>26.01.2018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283870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3351F95D-D637-4C69-891A-D923BB02E2A5}" type="datetimeFigureOut">
              <a:rPr lang="tr-TR" smtClean="0"/>
              <a:t>26.01.2018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2843957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2329" y="2505075"/>
            <a:ext cx="4190702"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014913" y="2505075"/>
            <a:ext cx="4211340"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351F95D-D637-4C69-891A-D923BB02E2A5}" type="datetimeFigureOut">
              <a:rPr lang="tr-TR" smtClean="0"/>
              <a:t>26.01.2018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33369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351F95D-D637-4C69-891A-D923BB02E2A5}" type="datetimeFigureOut">
              <a:rPr lang="tr-TR" smtClean="0"/>
              <a:t>26.01.2018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269586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51F95D-D637-4C69-891A-D923BB02E2A5}" type="datetimeFigureOut">
              <a:rPr lang="tr-TR" smtClean="0"/>
              <a:t>26.01.2018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341623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351F95D-D637-4C69-891A-D923BB02E2A5}" type="datetimeFigureOut">
              <a:rPr lang="tr-TR" smtClean="0"/>
              <a:t>26.01.2018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759110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3351F95D-D637-4C69-891A-D923BB02E2A5}" type="datetimeFigureOut">
              <a:rPr lang="tr-TR" smtClean="0"/>
              <a:t>26.01.2018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237247A-A0DE-41D5-8D41-966162DCC664}" type="slidenum">
              <a:rPr lang="tr-TR" smtClean="0"/>
              <a:t>‹#›</a:t>
            </a:fld>
            <a:endParaRPr lang="tr-TR"/>
          </a:p>
        </p:txBody>
      </p:sp>
    </p:spTree>
    <p:extLst>
      <p:ext uri="{BB962C8B-B14F-4D97-AF65-F5344CB8AC3E}">
        <p14:creationId xmlns:p14="http://schemas.microsoft.com/office/powerpoint/2010/main" val="3867900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51F95D-D637-4C69-891A-D923BB02E2A5}" type="datetimeFigureOut">
              <a:rPr lang="tr-TR" smtClean="0"/>
              <a:t>26.01.2018</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37247A-A0DE-41D5-8D41-966162DCC664}" type="slidenum">
              <a:rPr lang="tr-TR" smtClean="0"/>
              <a:t>‹#›</a:t>
            </a:fld>
            <a:endParaRPr lang="tr-TR"/>
          </a:p>
        </p:txBody>
      </p:sp>
    </p:spTree>
    <p:extLst>
      <p:ext uri="{BB962C8B-B14F-4D97-AF65-F5344CB8AC3E}">
        <p14:creationId xmlns:p14="http://schemas.microsoft.com/office/powerpoint/2010/main" val="507297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248" y="0"/>
            <a:ext cx="9700752" cy="6858000"/>
          </a:xfrm>
          <a:prstGeom prst="rect">
            <a:avLst/>
          </a:prstGeom>
        </p:spPr>
      </p:pic>
      <p:sp>
        <p:nvSpPr>
          <p:cNvPr id="5" name="Metin kutusu 4"/>
          <p:cNvSpPr txBox="1"/>
          <p:nvPr/>
        </p:nvSpPr>
        <p:spPr>
          <a:xfrm>
            <a:off x="2229530" y="3105834"/>
            <a:ext cx="5652188" cy="646331"/>
          </a:xfrm>
          <a:prstGeom prst="rect">
            <a:avLst/>
          </a:prstGeom>
          <a:noFill/>
        </p:spPr>
        <p:txBody>
          <a:bodyPr wrap="none" rtlCol="0">
            <a:spAutoFit/>
          </a:bodyPr>
          <a:lstStyle/>
          <a:p>
            <a:r>
              <a:rPr lang="tr-TR" sz="3600" spc="300" dirty="0" smtClean="0">
                <a:solidFill>
                  <a:srgbClr val="3A3A39"/>
                </a:solidFill>
                <a:latin typeface="Arial Black" panose="020B0A04020102020204" pitchFamily="34" charset="0"/>
                <a:cs typeface="Gecko Personal Use Only" pitchFamily="2" charset="0"/>
              </a:rPr>
              <a:t>ERGENLİK DÖNEMİ</a:t>
            </a:r>
            <a:endParaRPr lang="tr-TR" sz="3600" spc="300" dirty="0">
              <a:solidFill>
                <a:srgbClr val="3A3A39"/>
              </a:solidFill>
              <a:latin typeface="Arial Black" panose="020B0A04020102020204" pitchFamily="34" charset="0"/>
              <a:cs typeface="Gecko Personal Use Only" pitchFamily="2" charset="0"/>
            </a:endParaRPr>
          </a:p>
        </p:txBody>
      </p:sp>
    </p:spTree>
    <p:extLst>
      <p:ext uri="{BB962C8B-B14F-4D97-AF65-F5344CB8AC3E}">
        <p14:creationId xmlns:p14="http://schemas.microsoft.com/office/powerpoint/2010/main" val="29985221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4" y="0"/>
            <a:ext cx="9700752" cy="6858000"/>
          </a:xfrm>
          <a:prstGeom prst="rect">
            <a:avLst/>
          </a:prstGeom>
        </p:spPr>
      </p:pic>
      <p:sp>
        <p:nvSpPr>
          <p:cNvPr id="5" name="Metin kutusu 4"/>
          <p:cNvSpPr txBox="1"/>
          <p:nvPr/>
        </p:nvSpPr>
        <p:spPr>
          <a:xfrm>
            <a:off x="1595651" y="4981432"/>
            <a:ext cx="6714697" cy="1580781"/>
          </a:xfrm>
          <a:prstGeom prst="rect">
            <a:avLst/>
          </a:prstGeom>
          <a:noFill/>
        </p:spPr>
        <p:txBody>
          <a:bodyPr wrap="none" rtlCol="0">
            <a:prstTxWarp prst="textArchUp">
              <a:avLst/>
            </a:prstTxWarp>
            <a:spAutoFit/>
          </a:bodyPr>
          <a:lstStyle/>
          <a:p>
            <a:r>
              <a:rPr lang="tr-TR" sz="71400" spc="300" dirty="0" smtClean="0">
                <a:solidFill>
                  <a:schemeClr val="bg1"/>
                </a:solidFill>
                <a:latin typeface="Arial Black" panose="020B0A04020102020204" pitchFamily="34" charset="0"/>
                <a:cs typeface="Gecko Personal Use Only" pitchFamily="2" charset="0"/>
              </a:rPr>
              <a:t>ERGENLİK DÖNEMİ GENEL ÖZELLİKLERİ</a:t>
            </a:r>
            <a:endParaRPr lang="tr-TR" sz="71400" spc="300" dirty="0">
              <a:solidFill>
                <a:schemeClr val="bg1"/>
              </a:solidFill>
              <a:latin typeface="Arial Black" panose="020B0A04020102020204" pitchFamily="34" charset="0"/>
              <a:cs typeface="Gecko Personal Use Only" pitchFamily="2" charset="0"/>
            </a:endParaRPr>
          </a:p>
        </p:txBody>
      </p:sp>
    </p:spTree>
    <p:extLst>
      <p:ext uri="{BB962C8B-B14F-4D97-AF65-F5344CB8AC3E}">
        <p14:creationId xmlns:p14="http://schemas.microsoft.com/office/powerpoint/2010/main" val="13113157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r="50457" b="50332"/>
          <a:stretch/>
        </p:blipFill>
        <p:spPr>
          <a:xfrm>
            <a:off x="1" y="-895058"/>
            <a:ext cx="2402006" cy="3406246"/>
          </a:xfrm>
          <a:prstGeom prst="rect">
            <a:avLst/>
          </a:prstGeom>
        </p:spPr>
      </p:pic>
      <p:sp>
        <p:nvSpPr>
          <p:cNvPr id="5" name="Metin kutusu 4"/>
          <p:cNvSpPr txBox="1"/>
          <p:nvPr/>
        </p:nvSpPr>
        <p:spPr>
          <a:xfrm rot="21448131">
            <a:off x="362091" y="904600"/>
            <a:ext cx="1932311" cy="646331"/>
          </a:xfrm>
          <a:prstGeom prst="rect">
            <a:avLst/>
          </a:prstGeom>
          <a:noFill/>
        </p:spPr>
        <p:txBody>
          <a:bodyPr wrap="square" rtlCol="0">
            <a:spAutoFit/>
          </a:bodyPr>
          <a:lstStyle/>
          <a:p>
            <a:pPr algn="ctr"/>
            <a:r>
              <a:rPr lang="tr-TR" b="1" dirty="0" smtClean="0"/>
              <a:t>ZİHİNSEL/BİLİŞSEL GELİŞİM</a:t>
            </a:r>
          </a:p>
        </p:txBody>
      </p:sp>
      <p:sp>
        <p:nvSpPr>
          <p:cNvPr id="7" name="Dikdörtgen 6"/>
          <p:cNvSpPr/>
          <p:nvPr/>
        </p:nvSpPr>
        <p:spPr>
          <a:xfrm>
            <a:off x="348761" y="2785642"/>
            <a:ext cx="6462784" cy="2542363"/>
          </a:xfrm>
          <a:prstGeom prst="rect">
            <a:avLst/>
          </a:prstGeom>
        </p:spPr>
        <p:txBody>
          <a:bodyPr wrap="square">
            <a:spAutoFit/>
          </a:bodyPr>
          <a:lstStyle/>
          <a:p>
            <a:pPr marL="285750" indent="-285750">
              <a:lnSpc>
                <a:spcPct val="150000"/>
              </a:lnSpc>
              <a:buFont typeface="Wingdings" panose="05000000000000000000" pitchFamily="2" charset="2"/>
              <a:buChar char="Ø"/>
            </a:pPr>
            <a:r>
              <a:rPr lang="tr-TR" b="1" dirty="0" smtClean="0"/>
              <a:t>Soyut düşünebilme</a:t>
            </a:r>
          </a:p>
          <a:p>
            <a:pPr marL="285750" indent="-285750">
              <a:lnSpc>
                <a:spcPct val="150000"/>
              </a:lnSpc>
              <a:buFont typeface="Wingdings" panose="05000000000000000000" pitchFamily="2" charset="2"/>
              <a:buChar char="Ø"/>
            </a:pPr>
            <a:r>
              <a:rPr lang="tr-TR" b="1" dirty="0" smtClean="0"/>
              <a:t>Genellemeler yapma </a:t>
            </a:r>
          </a:p>
          <a:p>
            <a:pPr marL="285750" indent="-285750">
              <a:lnSpc>
                <a:spcPct val="150000"/>
              </a:lnSpc>
              <a:buFont typeface="Wingdings" panose="05000000000000000000" pitchFamily="2" charset="2"/>
              <a:buChar char="Ø"/>
            </a:pPr>
            <a:r>
              <a:rPr lang="tr-TR" b="1" dirty="0" smtClean="0"/>
              <a:t>Daha çabuk sorun çözebilme </a:t>
            </a:r>
          </a:p>
          <a:p>
            <a:pPr marL="285750" indent="-285750">
              <a:lnSpc>
                <a:spcPct val="150000"/>
              </a:lnSpc>
              <a:buFont typeface="Wingdings" panose="05000000000000000000" pitchFamily="2" charset="2"/>
              <a:buChar char="Ø"/>
            </a:pPr>
            <a:r>
              <a:rPr lang="tr-TR" b="1" dirty="0" smtClean="0"/>
              <a:t>Mantık yürütme ve muhakeme yeteneği </a:t>
            </a:r>
          </a:p>
          <a:p>
            <a:pPr marL="285750" indent="-285750">
              <a:lnSpc>
                <a:spcPct val="150000"/>
              </a:lnSpc>
              <a:buFont typeface="Wingdings" panose="05000000000000000000" pitchFamily="2" charset="2"/>
              <a:buChar char="Ø"/>
            </a:pPr>
            <a:r>
              <a:rPr lang="tr-TR" b="1" dirty="0" smtClean="0"/>
              <a:t>Eleştirel düşünme (Aile ile tartışmalar )  </a:t>
            </a:r>
          </a:p>
          <a:p>
            <a:pPr marL="285750" indent="-285750">
              <a:lnSpc>
                <a:spcPct val="150000"/>
              </a:lnSpc>
              <a:buFont typeface="Wingdings" panose="05000000000000000000" pitchFamily="2" charset="2"/>
              <a:buChar char="Ø"/>
            </a:pPr>
            <a:r>
              <a:rPr lang="tr-TR" b="1" dirty="0" smtClean="0"/>
              <a:t>Ergen tartışmaları sever, düşüncelerini ifade etmek ister</a:t>
            </a:r>
          </a:p>
        </p:txBody>
      </p:sp>
      <p:sp>
        <p:nvSpPr>
          <p:cNvPr id="8" name="Metin kutusu 7"/>
          <p:cNvSpPr txBox="1"/>
          <p:nvPr/>
        </p:nvSpPr>
        <p:spPr>
          <a:xfrm>
            <a:off x="0" y="5778276"/>
            <a:ext cx="9906000" cy="369332"/>
          </a:xfrm>
          <a:prstGeom prst="rect">
            <a:avLst/>
          </a:prstGeom>
          <a:noFill/>
        </p:spPr>
        <p:txBody>
          <a:bodyPr wrap="square" rtlCol="0">
            <a:spAutoFit/>
          </a:bodyPr>
          <a:lstStyle/>
          <a:p>
            <a:pPr algn="ctr"/>
            <a:r>
              <a:rPr lang="tr-TR" b="1" dirty="0" smtClean="0"/>
              <a:t>Tartışmak/fikrinizi söylemek </a:t>
            </a:r>
            <a:r>
              <a:rPr lang="tr-TR" b="1" dirty="0" smtClean="0">
                <a:solidFill>
                  <a:srgbClr val="C00000"/>
                </a:solidFill>
              </a:rPr>
              <a:t>doğru ifade biçimlerini kullandığınızda </a:t>
            </a:r>
            <a:r>
              <a:rPr lang="tr-TR" b="1" dirty="0" smtClean="0"/>
              <a:t>olumlu bir eylemdir. </a:t>
            </a:r>
            <a:endParaRPr lang="tr-TR" b="1" dirty="0"/>
          </a:p>
        </p:txBody>
      </p:sp>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6755" y="-33959"/>
            <a:ext cx="7683230" cy="5431702"/>
          </a:xfrm>
          <a:prstGeom prst="rect">
            <a:avLst/>
          </a:prstGeom>
        </p:spPr>
      </p:pic>
    </p:spTree>
    <p:extLst>
      <p:ext uri="{BB962C8B-B14F-4D97-AF65-F5344CB8AC3E}">
        <p14:creationId xmlns:p14="http://schemas.microsoft.com/office/powerpoint/2010/main" val="3105241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49742" t="16717" b="51642"/>
          <a:stretch/>
        </p:blipFill>
        <p:spPr>
          <a:xfrm>
            <a:off x="245660" y="122830"/>
            <a:ext cx="2436661" cy="2169994"/>
          </a:xfrm>
          <a:prstGeom prst="rect">
            <a:avLst/>
          </a:prstGeom>
        </p:spPr>
      </p:pic>
      <p:sp>
        <p:nvSpPr>
          <p:cNvPr id="5" name="Metin kutusu 4"/>
          <p:cNvSpPr txBox="1"/>
          <p:nvPr/>
        </p:nvSpPr>
        <p:spPr>
          <a:xfrm>
            <a:off x="976516" y="884661"/>
            <a:ext cx="974947" cy="646331"/>
          </a:xfrm>
          <a:prstGeom prst="rect">
            <a:avLst/>
          </a:prstGeom>
          <a:noFill/>
        </p:spPr>
        <p:txBody>
          <a:bodyPr wrap="none" rtlCol="0">
            <a:spAutoFit/>
          </a:bodyPr>
          <a:lstStyle/>
          <a:p>
            <a:pPr algn="ctr"/>
            <a:r>
              <a:rPr lang="tr-TR" b="1" dirty="0" smtClean="0"/>
              <a:t>SOSYAL </a:t>
            </a:r>
          </a:p>
          <a:p>
            <a:pPr algn="ctr"/>
            <a:r>
              <a:rPr lang="tr-TR" b="1" dirty="0" smtClean="0"/>
              <a:t>GELİŞİM</a:t>
            </a:r>
            <a:endParaRPr lang="tr-TR" b="1" dirty="0"/>
          </a:p>
        </p:txBody>
      </p:sp>
      <p:sp>
        <p:nvSpPr>
          <p:cNvPr id="6" name="Dikdörtgen 5"/>
          <p:cNvSpPr/>
          <p:nvPr/>
        </p:nvSpPr>
        <p:spPr>
          <a:xfrm>
            <a:off x="538518" y="3504358"/>
            <a:ext cx="9014915" cy="1569660"/>
          </a:xfrm>
          <a:prstGeom prst="rect">
            <a:avLst/>
          </a:prstGeom>
        </p:spPr>
        <p:txBody>
          <a:bodyPr wrap="square">
            <a:spAutoFit/>
          </a:bodyPr>
          <a:lstStyle/>
          <a:p>
            <a:pPr algn="just"/>
            <a:r>
              <a:rPr lang="tr-TR" sz="1600" b="1" dirty="0" smtClean="0"/>
              <a:t>Bu dönemde kişinin kendini algılayışı değişmeye başlar. Kimlik arayışı içine girer. Genel bir sorgulama içine girilebilir. Kişi bu arayış ve sorgulamadan olumsuz anlamda etkilenmeye başladıysa uzman bir psikolojik yardım almasında fayda vardır. </a:t>
            </a:r>
          </a:p>
          <a:p>
            <a:pPr algn="just"/>
            <a:endParaRPr lang="tr-TR" sz="1600" b="1" dirty="0" smtClean="0"/>
          </a:p>
          <a:p>
            <a:pPr algn="just"/>
            <a:r>
              <a:rPr lang="tr-TR" sz="1600" b="1" dirty="0" smtClean="0"/>
              <a:t>Ergenlikte arkadaşlar çok önemli bir modeldir. Ama aile de hala başvuru kaynağıdır. Saç biçimi, giyim şekli gibi konularda model alınan arkadaşlar gibi görünme ve davranma görülebilir. </a:t>
            </a:r>
          </a:p>
        </p:txBody>
      </p:sp>
      <p:sp>
        <p:nvSpPr>
          <p:cNvPr id="7" name="Dikdörtgen 6"/>
          <p:cNvSpPr/>
          <p:nvPr/>
        </p:nvSpPr>
        <p:spPr>
          <a:xfrm>
            <a:off x="538518" y="2292823"/>
            <a:ext cx="4681183" cy="1077218"/>
          </a:xfrm>
          <a:prstGeom prst="rect">
            <a:avLst/>
          </a:prstGeom>
        </p:spPr>
        <p:txBody>
          <a:bodyPr wrap="square">
            <a:spAutoFit/>
          </a:bodyPr>
          <a:lstStyle/>
          <a:p>
            <a:pPr algn="just"/>
            <a:r>
              <a:rPr lang="tr-TR" sz="1600" b="1" dirty="0" smtClean="0"/>
              <a:t>Kişinin sosyalleşme süreci aslında çocukluk döneminde başlar, ergenlik döneminde ise bu süreç ailenin dışına taşarak okul çevresi ve dolayısıyla arkadaş grupları ekseninde hızla devam eder.</a:t>
            </a: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2559" y="419036"/>
            <a:ext cx="3968304" cy="4535101"/>
          </a:xfrm>
          <a:prstGeom prst="rect">
            <a:avLst/>
          </a:prstGeom>
        </p:spPr>
      </p:pic>
    </p:spTree>
    <p:extLst>
      <p:ext uri="{BB962C8B-B14F-4D97-AF65-F5344CB8AC3E}">
        <p14:creationId xmlns:p14="http://schemas.microsoft.com/office/powerpoint/2010/main" val="1243106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49742" t="16717" b="51642"/>
          <a:stretch/>
        </p:blipFill>
        <p:spPr>
          <a:xfrm>
            <a:off x="245660" y="122830"/>
            <a:ext cx="2436661" cy="2169994"/>
          </a:xfrm>
          <a:prstGeom prst="rect">
            <a:avLst/>
          </a:prstGeom>
        </p:spPr>
      </p:pic>
      <p:sp>
        <p:nvSpPr>
          <p:cNvPr id="5" name="Metin kutusu 4"/>
          <p:cNvSpPr txBox="1"/>
          <p:nvPr/>
        </p:nvSpPr>
        <p:spPr>
          <a:xfrm>
            <a:off x="976516" y="884661"/>
            <a:ext cx="974947" cy="646331"/>
          </a:xfrm>
          <a:prstGeom prst="rect">
            <a:avLst/>
          </a:prstGeom>
          <a:noFill/>
        </p:spPr>
        <p:txBody>
          <a:bodyPr wrap="none" rtlCol="0">
            <a:spAutoFit/>
          </a:bodyPr>
          <a:lstStyle/>
          <a:p>
            <a:pPr algn="ctr"/>
            <a:r>
              <a:rPr lang="tr-TR" b="1" dirty="0" smtClean="0"/>
              <a:t>SOSYAL </a:t>
            </a:r>
          </a:p>
          <a:p>
            <a:pPr algn="ctr"/>
            <a:r>
              <a:rPr lang="tr-TR" b="1" dirty="0" smtClean="0"/>
              <a:t>GELİŞİM</a:t>
            </a:r>
            <a:endParaRPr lang="tr-TR" b="1" dirty="0"/>
          </a:p>
        </p:txBody>
      </p:sp>
      <p:sp>
        <p:nvSpPr>
          <p:cNvPr id="6" name="Dikdörtgen 5"/>
          <p:cNvSpPr/>
          <p:nvPr/>
        </p:nvSpPr>
        <p:spPr>
          <a:xfrm>
            <a:off x="2682319" y="533485"/>
            <a:ext cx="6884762" cy="3046988"/>
          </a:xfrm>
          <a:prstGeom prst="rect">
            <a:avLst/>
          </a:prstGeom>
        </p:spPr>
        <p:txBody>
          <a:bodyPr wrap="square">
            <a:spAutoFit/>
          </a:bodyPr>
          <a:lstStyle/>
          <a:p>
            <a:pPr algn="just"/>
            <a:r>
              <a:rPr lang="tr-TR" sz="1600" b="1" dirty="0" smtClean="0"/>
              <a:t>Ergenliğin ilk yıllarında kızlar kızlarla, erkekler erkeklerle iletişim kurarlar. Kızlar genellikle aynı ortak zevkleri olduğu kız arkadaşları ile uzun uzun sohbet edebilirler. Erkekler de birlikte zaman geçirmekten hoşlanabilirler.</a:t>
            </a:r>
          </a:p>
          <a:p>
            <a:pPr algn="just"/>
            <a:endParaRPr lang="tr-TR" sz="1600" b="1" dirty="0" smtClean="0"/>
          </a:p>
          <a:p>
            <a:pPr algn="just"/>
            <a:r>
              <a:rPr lang="tr-TR" sz="1600" b="1" dirty="0" smtClean="0"/>
              <a:t>Ancak ergenliğin ilerleyen yıllarında arkadaşlarla ilişkilerin niteliğinde değişimler yaşanır. Karşı cinse ilgi başladığından bu doğrultuda ilişkiler başlayabilir. Bu dönemde kişisel sınırların çizilmesi büyük önem arz eder.</a:t>
            </a:r>
          </a:p>
          <a:p>
            <a:pPr algn="just"/>
            <a:endParaRPr lang="tr-TR" sz="1600" b="1" dirty="0" smtClean="0"/>
          </a:p>
          <a:p>
            <a:pPr algn="just"/>
            <a:r>
              <a:rPr lang="tr-TR" sz="1600" b="1" dirty="0" smtClean="0"/>
              <a:t>Ergenlik döneminde kızlar erkekler, erkekler de kızlar için merak konusudur.</a:t>
            </a:r>
            <a:r>
              <a:rPr lang="tr-TR" sz="1600" b="1" dirty="0"/>
              <a:t> </a:t>
            </a:r>
            <a:r>
              <a:rPr lang="tr-TR" sz="1600" b="1" dirty="0" smtClean="0"/>
              <a:t>Bahsettiğimiz kız-erkek arkadaşlıkları elbette her zaman duygusal içerikli değildir. Bu dönemde kızlarla erkeklerin arkadaşlık etmesi; yaşama hazırlanmaları, kendilerini daha iyi tanımları için yararlı ve gereklidir. </a:t>
            </a:r>
          </a:p>
        </p:txBody>
      </p:sp>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l="15824" r="14958"/>
          <a:stretch/>
        </p:blipFill>
        <p:spPr>
          <a:xfrm rot="20314018">
            <a:off x="744010" y="3946988"/>
            <a:ext cx="2490741" cy="2543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Dikdörtgen 8"/>
          <p:cNvSpPr/>
          <p:nvPr/>
        </p:nvSpPr>
        <p:spPr>
          <a:xfrm>
            <a:off x="3302758" y="4207261"/>
            <a:ext cx="6264323" cy="830997"/>
          </a:xfrm>
          <a:prstGeom prst="rect">
            <a:avLst/>
          </a:prstGeom>
        </p:spPr>
        <p:txBody>
          <a:bodyPr wrap="square">
            <a:spAutoFit/>
          </a:bodyPr>
          <a:lstStyle/>
          <a:p>
            <a:pPr algn="just"/>
            <a:r>
              <a:rPr lang="tr-TR" sz="1600" b="1" dirty="0" smtClean="0"/>
              <a:t>Bu dönemde yalnız kalma isteği artabilir. Bu durum kişiden kişiye değişiklik gösterebilir. Ancak çoğu zaman ergenlikte -özellikle aile içinde- yalnız kalma isteği görülür.  </a:t>
            </a:r>
            <a:endParaRPr lang="tr-TR" sz="1600" b="1" dirty="0"/>
          </a:p>
        </p:txBody>
      </p:sp>
    </p:spTree>
    <p:extLst>
      <p:ext uri="{BB962C8B-B14F-4D97-AF65-F5344CB8AC3E}">
        <p14:creationId xmlns:p14="http://schemas.microsoft.com/office/powerpoint/2010/main" val="6154565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49742" t="49154" b="19005"/>
          <a:stretch/>
        </p:blipFill>
        <p:spPr>
          <a:xfrm>
            <a:off x="232012" y="0"/>
            <a:ext cx="2436660" cy="2183643"/>
          </a:xfrm>
          <a:prstGeom prst="rect">
            <a:avLst/>
          </a:prstGeom>
        </p:spPr>
      </p:pic>
      <p:sp>
        <p:nvSpPr>
          <p:cNvPr id="8" name="Metin kutusu 7"/>
          <p:cNvSpPr txBox="1"/>
          <p:nvPr/>
        </p:nvSpPr>
        <p:spPr>
          <a:xfrm>
            <a:off x="547306" y="676322"/>
            <a:ext cx="1806072" cy="830997"/>
          </a:xfrm>
          <a:prstGeom prst="rect">
            <a:avLst/>
          </a:prstGeom>
          <a:noFill/>
        </p:spPr>
        <p:txBody>
          <a:bodyPr wrap="none" rtlCol="0">
            <a:spAutoFit/>
          </a:bodyPr>
          <a:lstStyle/>
          <a:p>
            <a:pPr algn="ctr"/>
            <a:r>
              <a:rPr lang="tr-TR" sz="2400" b="1" dirty="0" smtClean="0"/>
              <a:t>ERGENLİKTE </a:t>
            </a:r>
          </a:p>
          <a:p>
            <a:pPr algn="ctr"/>
            <a:r>
              <a:rPr lang="tr-TR" sz="2400" b="1" dirty="0" smtClean="0"/>
              <a:t>ÖZBAKIM</a:t>
            </a:r>
            <a:endParaRPr lang="tr-TR" sz="2400" b="1" dirty="0"/>
          </a:p>
        </p:txBody>
      </p:sp>
      <p:sp>
        <p:nvSpPr>
          <p:cNvPr id="9" name="Dikdörtgen 8"/>
          <p:cNvSpPr/>
          <p:nvPr/>
        </p:nvSpPr>
        <p:spPr>
          <a:xfrm>
            <a:off x="342589" y="3568692"/>
            <a:ext cx="4953000" cy="830997"/>
          </a:xfrm>
          <a:prstGeom prst="rect">
            <a:avLst/>
          </a:prstGeom>
        </p:spPr>
        <p:txBody>
          <a:bodyPr>
            <a:spAutoFit/>
          </a:bodyPr>
          <a:lstStyle/>
          <a:p>
            <a:pPr marL="285750" indent="-285750">
              <a:lnSpc>
                <a:spcPct val="150000"/>
              </a:lnSpc>
              <a:buFont typeface="Arial" panose="020B0604020202020204" pitchFamily="34" charset="0"/>
              <a:buChar char="•"/>
            </a:pPr>
            <a:r>
              <a:rPr lang="tr-TR" sz="1600" b="1" dirty="0" smtClean="0"/>
              <a:t>Ağız ve diş temizliği </a:t>
            </a:r>
            <a:endParaRPr lang="tr-TR" sz="1600" b="1" dirty="0"/>
          </a:p>
          <a:p>
            <a:pPr marL="285750" indent="-285750">
              <a:lnSpc>
                <a:spcPct val="150000"/>
              </a:lnSpc>
              <a:buFont typeface="Arial" panose="020B0604020202020204" pitchFamily="34" charset="0"/>
              <a:buChar char="•"/>
            </a:pPr>
            <a:r>
              <a:rPr lang="tr-TR" sz="1600" b="1" dirty="0"/>
              <a:t>Tırnakların </a:t>
            </a:r>
            <a:r>
              <a:rPr lang="tr-TR" sz="1600" b="1" dirty="0" smtClean="0"/>
              <a:t>kesilmesi</a:t>
            </a:r>
            <a:endParaRPr lang="tr-TR" sz="1600" b="1" dirty="0"/>
          </a:p>
        </p:txBody>
      </p:sp>
      <p:sp>
        <p:nvSpPr>
          <p:cNvPr id="10" name="Dikdörtgen 9"/>
          <p:cNvSpPr/>
          <p:nvPr/>
        </p:nvSpPr>
        <p:spPr>
          <a:xfrm>
            <a:off x="342589" y="4399689"/>
            <a:ext cx="9047070" cy="116211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b="1" dirty="0" smtClean="0"/>
              <a:t>Ergenlik döneminde vücuttaki yağ oranının artması ve gözeneklerin büyümesi ile terleme artar. Bu durum vücutta kokuya sebep olur. Hem bu koku oluşumunun önüne geçmek hem de genel beden temizliği adına haftada </a:t>
            </a:r>
            <a:r>
              <a:rPr lang="tr-TR" sz="1600" b="1" dirty="0"/>
              <a:t>en az iki kez banyo </a:t>
            </a:r>
            <a:r>
              <a:rPr lang="tr-TR" sz="1600" b="1" dirty="0" smtClean="0"/>
              <a:t>yapılmalıdır.</a:t>
            </a:r>
          </a:p>
        </p:txBody>
      </p:sp>
      <p:sp>
        <p:nvSpPr>
          <p:cNvPr id="11" name="Metin kutusu 10"/>
          <p:cNvSpPr txBox="1"/>
          <p:nvPr/>
        </p:nvSpPr>
        <p:spPr>
          <a:xfrm>
            <a:off x="342589" y="2491474"/>
            <a:ext cx="9047070" cy="830997"/>
          </a:xfrm>
          <a:prstGeom prst="rect">
            <a:avLst/>
          </a:prstGeom>
          <a:noFill/>
        </p:spPr>
        <p:txBody>
          <a:bodyPr wrap="square" rtlCol="0">
            <a:spAutoFit/>
          </a:bodyPr>
          <a:lstStyle/>
          <a:p>
            <a:pPr algn="just"/>
            <a:r>
              <a:rPr lang="tr-TR" sz="1600" b="1" dirty="0" smtClean="0"/>
              <a:t>Tüm yaş gruplarının yapması gereken öz bakım işleri; ergenlik döneminde ekstra önem arz etmektedir.  Çünkü ergenlik; vücudun en büyük değişim ve gelişim evresidir. Bu dönemde yapılan hatalar (hem fiziksel hem duygusal anlamda geçerlidir) tüm hayatı etkileyebilir.  </a:t>
            </a:r>
            <a:endParaRPr lang="tr-TR" sz="1600" b="1" dirty="0"/>
          </a:p>
        </p:txBody>
      </p:sp>
      <p:pic>
        <p:nvPicPr>
          <p:cNvPr id="12" name="Resi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46" y="-86175"/>
            <a:ext cx="4508045" cy="3186987"/>
          </a:xfrm>
          <a:prstGeom prst="rect">
            <a:avLst/>
          </a:prstGeom>
        </p:spPr>
      </p:pic>
    </p:spTree>
    <p:extLst>
      <p:ext uri="{BB962C8B-B14F-4D97-AF65-F5344CB8AC3E}">
        <p14:creationId xmlns:p14="http://schemas.microsoft.com/office/powerpoint/2010/main" val="1871282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p:cNvSpPr/>
          <p:nvPr/>
        </p:nvSpPr>
        <p:spPr>
          <a:xfrm>
            <a:off x="333801" y="2453270"/>
            <a:ext cx="9192336" cy="2677656"/>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tr-TR" sz="1600" b="1" dirty="0"/>
              <a:t>Saçlarda kepeklenme görülebilir. Buna yönelik şampuan kullanımına özen gösterilerek kepeklenmenin önüne geçilebilir. Önüne geçilemediği durumlarda dermatoloğa gidilebilir. </a:t>
            </a:r>
            <a:endParaRPr lang="tr-TR" sz="1600" b="1" dirty="0" smtClean="0"/>
          </a:p>
          <a:p>
            <a:pPr algn="just">
              <a:lnSpc>
                <a:spcPct val="150000"/>
              </a:lnSpc>
            </a:pPr>
            <a:endParaRPr lang="tr-TR" sz="1600" b="1" dirty="0"/>
          </a:p>
          <a:p>
            <a:pPr marL="285750" indent="-285750" algn="just">
              <a:lnSpc>
                <a:spcPct val="150000"/>
              </a:lnSpc>
              <a:buFont typeface="Arial" panose="020B0604020202020204" pitchFamily="34" charset="0"/>
              <a:buChar char="•"/>
            </a:pPr>
            <a:r>
              <a:rPr lang="tr-TR" sz="1600" b="1" dirty="0"/>
              <a:t>En çok önem arz eden temizlik konularından bir diğeri koltuk altı ve kasık bölgesi temizliğidir. Koltuk altı ve kasık bölgesi temizliği düzenli yapılmadığı durumlarda; terle birleşerek koku oluşumuna sebep olduğu gibi kıllardan dolayı nefes alamayan deride sivilcelenmeler, kaşıntı/kızarıklık, mantar oluşumu vb. durumlarla karşı karşıya kalınabilir. </a:t>
            </a:r>
          </a:p>
        </p:txBody>
      </p:sp>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49742" t="49154" b="19005"/>
          <a:stretch/>
        </p:blipFill>
        <p:spPr>
          <a:xfrm>
            <a:off x="232012" y="0"/>
            <a:ext cx="2436660" cy="2183643"/>
          </a:xfrm>
          <a:prstGeom prst="rect">
            <a:avLst/>
          </a:prstGeom>
        </p:spPr>
      </p:pic>
      <p:sp>
        <p:nvSpPr>
          <p:cNvPr id="6" name="Metin kutusu 5"/>
          <p:cNvSpPr txBox="1"/>
          <p:nvPr/>
        </p:nvSpPr>
        <p:spPr>
          <a:xfrm>
            <a:off x="547306" y="676322"/>
            <a:ext cx="1806072" cy="830997"/>
          </a:xfrm>
          <a:prstGeom prst="rect">
            <a:avLst/>
          </a:prstGeom>
          <a:noFill/>
        </p:spPr>
        <p:txBody>
          <a:bodyPr wrap="none" rtlCol="0">
            <a:spAutoFit/>
          </a:bodyPr>
          <a:lstStyle/>
          <a:p>
            <a:pPr algn="ctr"/>
            <a:r>
              <a:rPr lang="tr-TR" sz="2400" b="1" dirty="0" smtClean="0"/>
              <a:t>ERGENLİKTE </a:t>
            </a:r>
          </a:p>
          <a:p>
            <a:pPr algn="ctr"/>
            <a:r>
              <a:rPr lang="tr-TR" sz="2400" b="1" dirty="0" smtClean="0"/>
              <a:t>ÖZBAKIM</a:t>
            </a:r>
            <a:endParaRPr lang="tr-TR" sz="2400" b="1" dirty="0"/>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46" y="-86175"/>
            <a:ext cx="4508045" cy="3186987"/>
          </a:xfrm>
          <a:prstGeom prst="rect">
            <a:avLst/>
          </a:prstGeom>
        </p:spPr>
      </p:pic>
    </p:spTree>
    <p:extLst>
      <p:ext uri="{BB962C8B-B14F-4D97-AF65-F5344CB8AC3E}">
        <p14:creationId xmlns:p14="http://schemas.microsoft.com/office/powerpoint/2010/main" val="203795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49742" t="49154" b="19005"/>
          <a:stretch/>
        </p:blipFill>
        <p:spPr>
          <a:xfrm>
            <a:off x="232012" y="0"/>
            <a:ext cx="2436660" cy="2183643"/>
          </a:xfrm>
          <a:prstGeom prst="rect">
            <a:avLst/>
          </a:prstGeom>
        </p:spPr>
      </p:pic>
      <p:sp>
        <p:nvSpPr>
          <p:cNvPr id="5" name="Metin kutusu 4"/>
          <p:cNvSpPr txBox="1"/>
          <p:nvPr/>
        </p:nvSpPr>
        <p:spPr>
          <a:xfrm>
            <a:off x="547306" y="676322"/>
            <a:ext cx="1806072" cy="830997"/>
          </a:xfrm>
          <a:prstGeom prst="rect">
            <a:avLst/>
          </a:prstGeom>
          <a:noFill/>
        </p:spPr>
        <p:txBody>
          <a:bodyPr wrap="none" rtlCol="0">
            <a:spAutoFit/>
          </a:bodyPr>
          <a:lstStyle/>
          <a:p>
            <a:pPr algn="ctr"/>
            <a:r>
              <a:rPr lang="tr-TR" sz="2400" b="1" dirty="0" smtClean="0"/>
              <a:t>ERGENLİKTE </a:t>
            </a:r>
          </a:p>
          <a:p>
            <a:pPr algn="ctr"/>
            <a:r>
              <a:rPr lang="tr-TR" sz="2400" b="1" dirty="0" smtClean="0"/>
              <a:t>ÖZBAKIM</a:t>
            </a:r>
            <a:endParaRPr lang="tr-TR" sz="2400" b="1" dirty="0"/>
          </a:p>
        </p:txBody>
      </p:sp>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46" y="-86175"/>
            <a:ext cx="4508045" cy="3186987"/>
          </a:xfrm>
          <a:prstGeom prst="rect">
            <a:avLst/>
          </a:prstGeom>
        </p:spPr>
      </p:pic>
      <p:sp>
        <p:nvSpPr>
          <p:cNvPr id="7" name="Dikdörtgen 6"/>
          <p:cNvSpPr/>
          <p:nvPr/>
        </p:nvSpPr>
        <p:spPr>
          <a:xfrm>
            <a:off x="354271" y="2426007"/>
            <a:ext cx="9151393" cy="3293209"/>
          </a:xfrm>
          <a:prstGeom prst="rect">
            <a:avLst/>
          </a:prstGeom>
        </p:spPr>
        <p:txBody>
          <a:bodyPr wrap="square">
            <a:spAutoFit/>
          </a:bodyPr>
          <a:lstStyle/>
          <a:p>
            <a:pPr algn="just"/>
            <a:r>
              <a:rPr lang="tr-TR" sz="1600" b="1" dirty="0" smtClean="0"/>
              <a:t>Ergenlik döneminde cildin yağlanması ile birlikte siyah nokta ve sivilceler oluşur. Kişinin cilt tipine göre bu sivilcelerin miktarı ve büyüklükleri değişkenlik gösterir. Kiminin sivilceleri çok çabuk geçerken kimininki iltihaplanarak uzun süre kalabilir. Bu sivilcelere akne adı verilir. </a:t>
            </a:r>
          </a:p>
          <a:p>
            <a:pPr algn="just"/>
            <a:endParaRPr lang="tr-TR" sz="1600" b="1" dirty="0"/>
          </a:p>
          <a:p>
            <a:pPr algn="just"/>
            <a:r>
              <a:rPr lang="tr-TR" sz="1600" b="1" dirty="0"/>
              <a:t>Yağlı kremler, merhemler, pudra gibi deride gözenekleri tıkayıcı maddeler yağ bezlerinin deriye açıldığı kanalları tıkar ve akne oluşumunu artırabilir. </a:t>
            </a:r>
            <a:r>
              <a:rPr lang="tr-TR" sz="1600" b="1" dirty="0" smtClean="0"/>
              <a:t>Genç kızlarımız makyaj yapıyorlarsa bu hususları göz önünde bulundurmalı ve doğru ürünler kullanmalı, makyaj temizliğini yaparak mutlaka cildinin hava almasını sağlamalılardır. </a:t>
            </a:r>
          </a:p>
          <a:p>
            <a:pPr algn="just"/>
            <a:endParaRPr lang="tr-TR" sz="1600" b="1" dirty="0"/>
          </a:p>
          <a:p>
            <a:pPr algn="just"/>
            <a:r>
              <a:rPr lang="tr-TR" sz="1600" b="1" dirty="0" smtClean="0"/>
              <a:t>Sivilce ve siyah noktaların önüne geçmekte yapılacak ilk şey cilt temizliğine önem vermektir. Ancak bunu yaparken de cilt tipinize göre doğru ürünler ve doğru yöntemler kullanmanız gerekir. Yalnızca doğru temizlikle önüne geçemediğiniz durumlarda ise uygun tedavi gerekiyor demektir. Bunun için mutlaka hekime başvurmak gerekir. </a:t>
            </a:r>
            <a:endParaRPr lang="tr-TR" sz="1600" b="1" dirty="0"/>
          </a:p>
        </p:txBody>
      </p:sp>
    </p:spTree>
    <p:extLst>
      <p:ext uri="{BB962C8B-B14F-4D97-AF65-F5344CB8AC3E}">
        <p14:creationId xmlns:p14="http://schemas.microsoft.com/office/powerpoint/2010/main" val="4119888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l="49742" t="49154" b="19005"/>
          <a:stretch/>
        </p:blipFill>
        <p:spPr>
          <a:xfrm>
            <a:off x="232012" y="0"/>
            <a:ext cx="2436660" cy="2183643"/>
          </a:xfrm>
          <a:prstGeom prst="rect">
            <a:avLst/>
          </a:prstGeom>
        </p:spPr>
      </p:pic>
      <p:sp>
        <p:nvSpPr>
          <p:cNvPr id="5" name="Metin kutusu 4"/>
          <p:cNvSpPr txBox="1"/>
          <p:nvPr/>
        </p:nvSpPr>
        <p:spPr>
          <a:xfrm>
            <a:off x="547306" y="676322"/>
            <a:ext cx="1806072" cy="830997"/>
          </a:xfrm>
          <a:prstGeom prst="rect">
            <a:avLst/>
          </a:prstGeom>
          <a:noFill/>
        </p:spPr>
        <p:txBody>
          <a:bodyPr wrap="none" rtlCol="0">
            <a:spAutoFit/>
          </a:bodyPr>
          <a:lstStyle/>
          <a:p>
            <a:pPr algn="ctr"/>
            <a:r>
              <a:rPr lang="tr-TR" sz="2400" b="1" dirty="0" smtClean="0"/>
              <a:t>ERGENLİKTE </a:t>
            </a:r>
          </a:p>
          <a:p>
            <a:pPr algn="ctr"/>
            <a:r>
              <a:rPr lang="tr-TR" sz="2400" b="1" dirty="0" smtClean="0"/>
              <a:t>ÖZBAKIM</a:t>
            </a:r>
            <a:endParaRPr lang="tr-TR" sz="2400" b="1" dirty="0"/>
          </a:p>
        </p:txBody>
      </p:sp>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946" y="-86175"/>
            <a:ext cx="4508045" cy="3186987"/>
          </a:xfrm>
          <a:prstGeom prst="rect">
            <a:avLst/>
          </a:prstGeom>
        </p:spPr>
      </p:pic>
      <p:sp>
        <p:nvSpPr>
          <p:cNvPr id="7" name="Dikdörtgen 6"/>
          <p:cNvSpPr/>
          <p:nvPr/>
        </p:nvSpPr>
        <p:spPr>
          <a:xfrm>
            <a:off x="508791" y="2746082"/>
            <a:ext cx="8842354" cy="2062103"/>
          </a:xfrm>
          <a:prstGeom prst="rect">
            <a:avLst/>
          </a:prstGeom>
        </p:spPr>
        <p:txBody>
          <a:bodyPr wrap="square">
            <a:spAutoFit/>
          </a:bodyPr>
          <a:lstStyle/>
          <a:p>
            <a:pPr algn="just"/>
            <a:r>
              <a:rPr lang="tr-TR" sz="1600" b="1" dirty="0"/>
              <a:t>Akneleri artırdığı fark edilen yiyecekler az tüketilmelidir. </a:t>
            </a:r>
            <a:r>
              <a:rPr lang="tr-TR" sz="1600" b="1" dirty="0" smtClean="0"/>
              <a:t>Genel olarak fastfood kategorisindeki tüm yiyecekler sivilce oluşumunu tetikler.</a:t>
            </a:r>
          </a:p>
          <a:p>
            <a:pPr algn="just"/>
            <a:endParaRPr lang="tr-TR" sz="1600" b="1" dirty="0"/>
          </a:p>
          <a:p>
            <a:pPr algn="just"/>
            <a:r>
              <a:rPr lang="tr-TR" sz="1600" b="1" dirty="0"/>
              <a:t>Sivilcelere limon, pudra, kolonya </a:t>
            </a:r>
            <a:r>
              <a:rPr lang="tr-TR" sz="1600" b="1" dirty="0" smtClean="0"/>
              <a:t>vb. </a:t>
            </a:r>
            <a:r>
              <a:rPr lang="tr-TR" sz="1600" b="1" dirty="0"/>
              <a:t>maddeleri sürmek tedavi edici değildir</a:t>
            </a:r>
            <a:r>
              <a:rPr lang="tr-TR" sz="1600" b="1" dirty="0" smtClean="0"/>
              <a:t>. Bir kişide işe yaradığı düşünülen bir yöntem, başka bir kişide işe yaramayabileceği gibi kötü sonuçlar da doğurabilir. </a:t>
            </a:r>
            <a:endParaRPr lang="tr-TR" sz="1600" b="1" dirty="0"/>
          </a:p>
          <a:p>
            <a:pPr algn="just"/>
            <a:endParaRPr lang="tr-TR" sz="1600" b="1" dirty="0"/>
          </a:p>
          <a:p>
            <a:pPr algn="just"/>
            <a:r>
              <a:rPr lang="tr-TR" sz="1600" b="1" dirty="0" smtClean="0"/>
              <a:t>Cilt bakımı cinsiyet gözetmez. Cinsiyeti </a:t>
            </a:r>
            <a:r>
              <a:rPr lang="tr-TR" sz="1600" b="1" dirty="0"/>
              <a:t>ne olursa olsun cilt </a:t>
            </a:r>
            <a:r>
              <a:rPr lang="tr-TR" sz="1600" b="1" dirty="0" smtClean="0"/>
              <a:t>bakımına </a:t>
            </a:r>
            <a:r>
              <a:rPr lang="tr-TR" sz="1600" b="1" dirty="0"/>
              <a:t>herkes tarafından özen gösterilmelidir. </a:t>
            </a:r>
          </a:p>
        </p:txBody>
      </p:sp>
    </p:spTree>
    <p:extLst>
      <p:ext uri="{BB962C8B-B14F-4D97-AF65-F5344CB8AC3E}">
        <p14:creationId xmlns:p14="http://schemas.microsoft.com/office/powerpoint/2010/main" val="895216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624" y="0"/>
            <a:ext cx="9700752" cy="6858000"/>
          </a:xfrm>
          <a:prstGeom prst="rect">
            <a:avLst/>
          </a:prstGeom>
        </p:spPr>
      </p:pic>
      <p:pic>
        <p:nvPicPr>
          <p:cNvPr id="4" name="Resim 3"/>
          <p:cNvPicPr>
            <a:picLocks noChangeAspect="1"/>
          </p:cNvPicPr>
          <p:nvPr/>
        </p:nvPicPr>
        <p:blipFill rotWithShape="1">
          <a:blip r:embed="rId5" cstate="print">
            <a:extLst>
              <a:ext uri="{28A0092B-C50C-407E-A947-70E740481C1C}">
                <a14:useLocalDpi xmlns:a14="http://schemas.microsoft.com/office/drawing/2010/main" val="0"/>
              </a:ext>
            </a:extLst>
          </a:blip>
          <a:srcRect t="49950" r="49132" b="19602"/>
          <a:stretch/>
        </p:blipFill>
        <p:spPr>
          <a:xfrm>
            <a:off x="0" y="0"/>
            <a:ext cx="2466232" cy="2088108"/>
          </a:xfrm>
          <a:prstGeom prst="rect">
            <a:avLst/>
          </a:prstGeom>
        </p:spPr>
      </p:pic>
      <p:sp>
        <p:nvSpPr>
          <p:cNvPr id="5" name="Metin kutusu 4"/>
          <p:cNvSpPr txBox="1"/>
          <p:nvPr/>
        </p:nvSpPr>
        <p:spPr>
          <a:xfrm>
            <a:off x="589670" y="720888"/>
            <a:ext cx="1286891" cy="646331"/>
          </a:xfrm>
          <a:prstGeom prst="rect">
            <a:avLst/>
          </a:prstGeom>
          <a:noFill/>
        </p:spPr>
        <p:txBody>
          <a:bodyPr wrap="none" rtlCol="0">
            <a:spAutoFit/>
          </a:bodyPr>
          <a:lstStyle/>
          <a:p>
            <a:pPr algn="ctr"/>
            <a:r>
              <a:rPr lang="tr-TR" b="1" dirty="0" smtClean="0"/>
              <a:t>DUYGUSAL </a:t>
            </a:r>
          </a:p>
          <a:p>
            <a:pPr algn="ctr"/>
            <a:r>
              <a:rPr lang="tr-TR" b="1" dirty="0" smtClean="0"/>
              <a:t>GELİŞİM</a:t>
            </a:r>
            <a:endParaRPr lang="tr-TR" b="1" dirty="0"/>
          </a:p>
        </p:txBody>
      </p:sp>
      <p:sp>
        <p:nvSpPr>
          <p:cNvPr id="6" name="Dikdörtgen 5"/>
          <p:cNvSpPr/>
          <p:nvPr/>
        </p:nvSpPr>
        <p:spPr>
          <a:xfrm>
            <a:off x="415687" y="2388064"/>
            <a:ext cx="6490080" cy="3046988"/>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tr-TR" sz="1600" b="1" dirty="0"/>
              <a:t>Duygular çabuk iniş çıkış </a:t>
            </a:r>
            <a:r>
              <a:rPr lang="tr-TR" sz="1600" b="1" dirty="0" smtClean="0"/>
              <a:t>gösterebilir.  </a:t>
            </a:r>
            <a:endParaRPr lang="tr-TR" sz="1600" b="1" dirty="0"/>
          </a:p>
          <a:p>
            <a:pPr marL="285750" indent="-285750" algn="just">
              <a:lnSpc>
                <a:spcPct val="150000"/>
              </a:lnSpc>
              <a:buFont typeface="Wingdings" panose="05000000000000000000" pitchFamily="2" charset="2"/>
              <a:buChar char="v"/>
            </a:pPr>
            <a:r>
              <a:rPr lang="tr-TR" sz="1600" b="1" dirty="0" smtClean="0"/>
              <a:t>Kişi, aşırı </a:t>
            </a:r>
            <a:r>
              <a:rPr lang="tr-TR" sz="1600" b="1" dirty="0"/>
              <a:t>alıngan, hassas </a:t>
            </a:r>
            <a:r>
              <a:rPr lang="tr-TR" sz="1600" b="1" dirty="0" smtClean="0"/>
              <a:t>ya da hırçın </a:t>
            </a:r>
            <a:r>
              <a:rPr lang="tr-TR" sz="1600" b="1" dirty="0"/>
              <a:t>ve saldırgan </a:t>
            </a:r>
            <a:r>
              <a:rPr lang="tr-TR" sz="1600" b="1" dirty="0" smtClean="0"/>
              <a:t>olabilir. </a:t>
            </a:r>
          </a:p>
          <a:p>
            <a:pPr marL="285750" indent="-285750" algn="just">
              <a:lnSpc>
                <a:spcPct val="150000"/>
              </a:lnSpc>
              <a:buFont typeface="Wingdings" panose="05000000000000000000" pitchFamily="2" charset="2"/>
              <a:buChar char="v"/>
            </a:pPr>
            <a:r>
              <a:rPr lang="tr-TR" sz="1600" b="1" dirty="0" smtClean="0"/>
              <a:t>Düşünmeden </a:t>
            </a:r>
            <a:r>
              <a:rPr lang="tr-TR" sz="1600" b="1" dirty="0"/>
              <a:t>ani tepkiler verilebilir. </a:t>
            </a:r>
          </a:p>
          <a:p>
            <a:pPr marL="285750" indent="-285750" algn="just">
              <a:lnSpc>
                <a:spcPct val="150000"/>
              </a:lnSpc>
              <a:buFont typeface="Wingdings" panose="05000000000000000000" pitchFamily="2" charset="2"/>
              <a:buChar char="v"/>
            </a:pPr>
            <a:r>
              <a:rPr lang="tr-TR" sz="1600" b="1" dirty="0"/>
              <a:t>Öfkesini sevincini kontrol etmekte sorun yaşayabilir.</a:t>
            </a:r>
          </a:p>
          <a:p>
            <a:pPr marL="285750" indent="-285750" algn="just">
              <a:lnSpc>
                <a:spcPct val="150000"/>
              </a:lnSpc>
              <a:buFont typeface="Wingdings" panose="05000000000000000000" pitchFamily="2" charset="2"/>
              <a:buChar char="v"/>
            </a:pPr>
            <a:r>
              <a:rPr lang="tr-TR" sz="1600" b="1" dirty="0"/>
              <a:t>Fevri davranışlar gösterilebilir</a:t>
            </a:r>
            <a:r>
              <a:rPr lang="tr-TR" sz="1600" b="1" dirty="0" smtClean="0"/>
              <a:t>.</a:t>
            </a:r>
          </a:p>
          <a:p>
            <a:pPr marL="285750" indent="-285750" algn="just">
              <a:lnSpc>
                <a:spcPct val="150000"/>
              </a:lnSpc>
              <a:buFont typeface="Wingdings" panose="05000000000000000000" pitchFamily="2" charset="2"/>
              <a:buChar char="v"/>
            </a:pPr>
            <a:r>
              <a:rPr lang="tr-TR" sz="1600" b="1" dirty="0"/>
              <a:t>İ</a:t>
            </a:r>
            <a:r>
              <a:rPr lang="tr-TR" sz="1600" b="1" dirty="0" smtClean="0"/>
              <a:t>lişkilerin bu duygusal farklılıklardan olumsuz etkilenmemesi adına kişinin duygularının farkına varması ve tepki kontrolünü sağlaması önemlidir.</a:t>
            </a:r>
            <a:endParaRPr lang="tr-TR" sz="1600" b="1" dirty="0"/>
          </a:p>
        </p:txBody>
      </p:sp>
    </p:spTree>
    <p:extLst>
      <p:ext uri="{BB962C8B-B14F-4D97-AF65-F5344CB8AC3E}">
        <p14:creationId xmlns:p14="http://schemas.microsoft.com/office/powerpoint/2010/main" val="14781614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9950" r="49132" b="19602"/>
          <a:stretch/>
        </p:blipFill>
        <p:spPr>
          <a:xfrm>
            <a:off x="0" y="0"/>
            <a:ext cx="2466232" cy="2088108"/>
          </a:xfrm>
          <a:prstGeom prst="rect">
            <a:avLst/>
          </a:prstGeom>
        </p:spPr>
      </p:pic>
      <p:sp>
        <p:nvSpPr>
          <p:cNvPr id="5" name="Metin kutusu 4"/>
          <p:cNvSpPr txBox="1"/>
          <p:nvPr/>
        </p:nvSpPr>
        <p:spPr>
          <a:xfrm>
            <a:off x="589670" y="720888"/>
            <a:ext cx="1286891" cy="646331"/>
          </a:xfrm>
          <a:prstGeom prst="rect">
            <a:avLst/>
          </a:prstGeom>
          <a:noFill/>
        </p:spPr>
        <p:txBody>
          <a:bodyPr wrap="none" rtlCol="0">
            <a:spAutoFit/>
          </a:bodyPr>
          <a:lstStyle/>
          <a:p>
            <a:pPr algn="ctr"/>
            <a:r>
              <a:rPr lang="tr-TR" b="1" dirty="0" smtClean="0"/>
              <a:t>DUYGUSAL </a:t>
            </a:r>
          </a:p>
          <a:p>
            <a:pPr algn="ctr"/>
            <a:r>
              <a:rPr lang="tr-TR" b="1" dirty="0" smtClean="0"/>
              <a:t>GELİŞİM</a:t>
            </a:r>
            <a:endParaRPr lang="tr-TR" b="1" dirty="0"/>
          </a:p>
        </p:txBody>
      </p:sp>
      <p:sp>
        <p:nvSpPr>
          <p:cNvPr id="10" name="Metin kutusu 6"/>
          <p:cNvSpPr txBox="1"/>
          <p:nvPr/>
        </p:nvSpPr>
        <p:spPr>
          <a:xfrm>
            <a:off x="295422" y="3918195"/>
            <a:ext cx="6707138" cy="1579880"/>
          </a:xfrm>
          <a:prstGeom prst="rect">
            <a:avLst/>
          </a:prstGeom>
          <a:noFill/>
        </p:spPr>
        <p:txBody>
          <a:bodyPr wrap="square" rtlCol="0">
            <a:spAutoFit/>
          </a:bodyPr>
          <a:lstStyle/>
          <a:p>
            <a:pPr algn="just">
              <a:spcAft>
                <a:spcPts val="0"/>
              </a:spcAft>
            </a:pPr>
            <a:r>
              <a:rPr lang="tr-TR" sz="1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Ergenlik döneminde duygular daha yoğun yaşanır. Üzüntü, sevinç, öfke, korku gibi duygularını ifade ederken bu yoğunluk göze çarpar. Olumsuz duygular el-kol hareketleri, yüz ifadesi, bağırma, kapıyı çarpıp ortamı terk etme gibi sözlü/sözsüz davranışlarla; heyecan, coşku, karşı cinse duyulan ilgi gibi duygular şiir veya öykü yazma, günlük/hatıra defteri tutma gibi davranışlarla dışa vurulur. </a:t>
            </a:r>
            <a:endParaRPr lang="tr-TR" sz="1200" dirty="0">
              <a:effectLst/>
              <a:latin typeface="Times New Roman" panose="02020603050405020304" pitchFamily="18" charset="0"/>
              <a:ea typeface="Times New Roman" panose="02020603050405020304" pitchFamily="18" charset="0"/>
            </a:endParaRPr>
          </a:p>
        </p:txBody>
      </p:sp>
      <p:sp>
        <p:nvSpPr>
          <p:cNvPr id="11" name="Metin kutusu 5"/>
          <p:cNvSpPr txBox="1"/>
          <p:nvPr/>
        </p:nvSpPr>
        <p:spPr>
          <a:xfrm>
            <a:off x="295422" y="2147276"/>
            <a:ext cx="6707138" cy="1323439"/>
          </a:xfrm>
          <a:prstGeom prst="rect">
            <a:avLst/>
          </a:prstGeom>
          <a:noFill/>
        </p:spPr>
        <p:txBody>
          <a:bodyPr wrap="square" rtlCol="0">
            <a:spAutoFit/>
          </a:bodyPr>
          <a:lstStyle/>
          <a:p>
            <a:pPr algn="just">
              <a:spcAft>
                <a:spcPts val="0"/>
              </a:spcAft>
            </a:pPr>
            <a:r>
              <a:rPr lang="tr-TR" sz="1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Çocukluk dönemi ile ergenlik dönemi arasında duygusal yönden en belirgin fark; çocuklar öfke, kızgınlık ve sevinç gibi duygularını daha açık davranışlarla ve anında ifade eder, buna karşılık ergenlikte bu duygular daha fazla gizlenip maskelenir. Ergenlikte genel olarak kızların erkeklere göre duygusal olgunluğa daha önce ulaştığı söylenebilir. </a:t>
            </a:r>
            <a:endParaRPr lang="tr-TR" sz="1200" dirty="0">
              <a:effectLst/>
              <a:latin typeface="Times New Roman" panose="02020603050405020304" pitchFamily="18" charset="0"/>
              <a:ea typeface="Times New Roman" panose="02020603050405020304" pitchFamily="18" charset="0"/>
            </a:endParaRPr>
          </a:p>
        </p:txBody>
      </p:sp>
      <p:pic>
        <p:nvPicPr>
          <p:cNvPr id="12" name="Resim 11"/>
          <p:cNvPicPr/>
          <p:nvPr/>
        </p:nvPicPr>
        <p:blipFill>
          <a:blip r:embed="rId5" cstate="print">
            <a:extLst>
              <a:ext uri="{28A0092B-C50C-407E-A947-70E740481C1C}">
                <a14:useLocalDpi xmlns:a14="http://schemas.microsoft.com/office/drawing/2010/main" val="0"/>
              </a:ext>
            </a:extLst>
          </a:blip>
          <a:stretch>
            <a:fillRect/>
          </a:stretch>
        </p:blipFill>
        <p:spPr>
          <a:xfrm rot="17688553">
            <a:off x="4703836" y="970282"/>
            <a:ext cx="6962631" cy="4679084"/>
          </a:xfrm>
          <a:prstGeom prst="rect">
            <a:avLst/>
          </a:prstGeom>
        </p:spPr>
      </p:pic>
    </p:spTree>
    <p:extLst>
      <p:ext uri="{BB962C8B-B14F-4D97-AF65-F5344CB8AC3E}">
        <p14:creationId xmlns:p14="http://schemas.microsoft.com/office/powerpoint/2010/main" val="3595341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24000" y="-1524000"/>
            <a:ext cx="6858000" cy="9906000"/>
          </a:xfrm>
          <a:prstGeom prst="rect">
            <a:avLst/>
          </a:prstGeom>
        </p:spPr>
      </p:pic>
      <p:sp>
        <p:nvSpPr>
          <p:cNvPr id="4" name="Dikdörtgen 3"/>
          <p:cNvSpPr/>
          <p:nvPr/>
        </p:nvSpPr>
        <p:spPr>
          <a:xfrm>
            <a:off x="2565772" y="2119150"/>
            <a:ext cx="4722132" cy="3416320"/>
          </a:xfrm>
          <a:prstGeom prst="rect">
            <a:avLst/>
          </a:prstGeom>
          <a:solidFill>
            <a:schemeClr val="bg1">
              <a:alpha val="83000"/>
            </a:schemeClr>
          </a:solidFill>
        </p:spPr>
        <p:txBody>
          <a:bodyPr wrap="square">
            <a:spAutoFit/>
          </a:bodyPr>
          <a:lstStyle/>
          <a:p>
            <a:pPr algn="just"/>
            <a:r>
              <a:rPr lang="tr-TR" b="1" dirty="0" smtClean="0"/>
              <a:t>Ergenlik çocukluktan yetişkinliğe kadar süren, hızlı bedensel büyümenin yanı sıra ruhsal ve sosyal yönden de değişim ve gelişmenin yaşandığı dönemdir. Ergenlik dönemi, genel olarak 12-21 yaşlar arasındaki dönemdir. Ancak dönemin başlangıç ve tamamlanmasında kesin sınırlar yoktur. Kişiler arasında ergenliğe geçiş ve tamamlanma farklılık gösterebilir. Genel olarak kızlar erkeklerden 2 yıl önce bu döneme girerler. </a:t>
            </a:r>
          </a:p>
          <a:p>
            <a:pPr algn="just"/>
            <a:r>
              <a:rPr lang="tr-TR" b="1" dirty="0" smtClean="0"/>
              <a:t>Zamanı farklı olsa da herkes ergenliği </a:t>
            </a:r>
          </a:p>
          <a:p>
            <a:pPr algn="just"/>
            <a:r>
              <a:rPr lang="tr-TR" b="1" dirty="0" smtClean="0"/>
              <a:t>yaşar.</a:t>
            </a:r>
          </a:p>
        </p:txBody>
      </p:sp>
      <p:sp>
        <p:nvSpPr>
          <p:cNvPr id="5" name="Dikdörtgen 4"/>
          <p:cNvSpPr/>
          <p:nvPr/>
        </p:nvSpPr>
        <p:spPr>
          <a:xfrm>
            <a:off x="2565774" y="3087185"/>
            <a:ext cx="4449171" cy="338554"/>
          </a:xfrm>
          <a:prstGeom prst="rect">
            <a:avLst/>
          </a:prstGeom>
        </p:spPr>
        <p:txBody>
          <a:bodyPr wrap="square">
            <a:spAutoFit/>
          </a:bodyPr>
          <a:lstStyle/>
          <a:p>
            <a:pPr algn="just"/>
            <a:endParaRPr lang="tr-TR" sz="1600" b="1" dirty="0" smtClean="0"/>
          </a:p>
        </p:txBody>
      </p:sp>
      <p:sp>
        <p:nvSpPr>
          <p:cNvPr id="6" name="Dikdörtgen 5"/>
          <p:cNvSpPr/>
          <p:nvPr/>
        </p:nvSpPr>
        <p:spPr>
          <a:xfrm>
            <a:off x="2565772" y="4410624"/>
            <a:ext cx="4449171" cy="338554"/>
          </a:xfrm>
          <a:prstGeom prst="rect">
            <a:avLst/>
          </a:prstGeom>
        </p:spPr>
        <p:txBody>
          <a:bodyPr wrap="square">
            <a:spAutoFit/>
          </a:bodyPr>
          <a:lstStyle/>
          <a:p>
            <a:pPr algn="just"/>
            <a:endParaRPr lang="tr-TR" sz="1600" b="1" dirty="0" smtClean="0"/>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24" y="181967"/>
            <a:ext cx="9700752" cy="6858000"/>
          </a:xfrm>
          <a:prstGeom prst="rect">
            <a:avLst/>
          </a:prstGeom>
        </p:spPr>
      </p:pic>
    </p:spTree>
    <p:extLst>
      <p:ext uri="{BB962C8B-B14F-4D97-AF65-F5344CB8AC3E}">
        <p14:creationId xmlns:p14="http://schemas.microsoft.com/office/powerpoint/2010/main" val="1057689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rotWithShape="1">
          <a:blip r:embed="rId4" cstate="print">
            <a:extLst>
              <a:ext uri="{28A0092B-C50C-407E-A947-70E740481C1C}">
                <a14:useLocalDpi xmlns:a14="http://schemas.microsoft.com/office/drawing/2010/main" val="0"/>
              </a:ext>
            </a:extLst>
          </a:blip>
          <a:srcRect t="49950" r="49132" b="19602"/>
          <a:stretch/>
        </p:blipFill>
        <p:spPr>
          <a:xfrm>
            <a:off x="0" y="0"/>
            <a:ext cx="2466232" cy="2088108"/>
          </a:xfrm>
          <a:prstGeom prst="rect">
            <a:avLst/>
          </a:prstGeom>
        </p:spPr>
      </p:pic>
      <p:sp>
        <p:nvSpPr>
          <p:cNvPr id="5" name="Metin kutusu 4"/>
          <p:cNvSpPr txBox="1"/>
          <p:nvPr/>
        </p:nvSpPr>
        <p:spPr>
          <a:xfrm>
            <a:off x="589670" y="720888"/>
            <a:ext cx="1286891" cy="646331"/>
          </a:xfrm>
          <a:prstGeom prst="rect">
            <a:avLst/>
          </a:prstGeom>
          <a:noFill/>
        </p:spPr>
        <p:txBody>
          <a:bodyPr wrap="none" rtlCol="0">
            <a:spAutoFit/>
          </a:bodyPr>
          <a:lstStyle/>
          <a:p>
            <a:pPr algn="ctr"/>
            <a:r>
              <a:rPr lang="tr-TR" b="1" dirty="0" smtClean="0"/>
              <a:t>DUYGUSAL </a:t>
            </a:r>
          </a:p>
          <a:p>
            <a:pPr algn="ctr"/>
            <a:r>
              <a:rPr lang="tr-TR" b="1" dirty="0" smtClean="0"/>
              <a:t>GELİŞİM</a:t>
            </a:r>
            <a:endParaRPr lang="tr-TR" b="1" dirty="0"/>
          </a:p>
        </p:txBody>
      </p:sp>
      <p:sp>
        <p:nvSpPr>
          <p:cNvPr id="6" name="Metin kutusu 5"/>
          <p:cNvSpPr txBox="1"/>
          <p:nvPr/>
        </p:nvSpPr>
        <p:spPr>
          <a:xfrm>
            <a:off x="934865" y="2481450"/>
            <a:ext cx="6237027" cy="1711366"/>
          </a:xfrm>
          <a:prstGeom prst="rect">
            <a:avLst/>
          </a:prstGeom>
          <a:noFill/>
        </p:spPr>
        <p:txBody>
          <a:bodyPr wrap="square" rtlCol="0">
            <a:spAutoFit/>
          </a:bodyPr>
          <a:lstStyle/>
          <a:p>
            <a:pPr algn="just">
              <a:lnSpc>
                <a:spcPct val="150000"/>
              </a:lnSpc>
            </a:pPr>
            <a:r>
              <a:rPr lang="tr-TR" b="1" dirty="0" smtClean="0"/>
              <a:t>Duyguların tamamının daha yoğun yaşandığı ergenlik döneminde </a:t>
            </a:r>
            <a:r>
              <a:rPr lang="tr-TR" b="1" dirty="0" smtClean="0">
                <a:solidFill>
                  <a:srgbClr val="C00000"/>
                </a:solidFill>
              </a:rPr>
              <a:t>ÖFKE</a:t>
            </a:r>
            <a:r>
              <a:rPr lang="tr-TR" b="1" dirty="0" smtClean="0"/>
              <a:t> de elbette daha yoğun yaşanır. Öfke konusu özellikle üzerinde durulması gereken bir konudur çünkü öfkenin yanlış ifadesi ve tepkileri yıkıcı sonuçlara yol açabilir. </a:t>
            </a:r>
            <a:endParaRPr lang="tr-TR" b="1" dirty="0"/>
          </a:p>
        </p:txBody>
      </p:sp>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0173" y="3152633"/>
            <a:ext cx="4699113" cy="3705367"/>
          </a:xfrm>
          <a:prstGeom prst="rect">
            <a:avLst/>
          </a:prstGeom>
        </p:spPr>
      </p:pic>
      <p:sp>
        <p:nvSpPr>
          <p:cNvPr id="8" name="Metin kutusu 7"/>
          <p:cNvSpPr txBox="1"/>
          <p:nvPr/>
        </p:nvSpPr>
        <p:spPr>
          <a:xfrm>
            <a:off x="750627" y="5076967"/>
            <a:ext cx="5692969" cy="369332"/>
          </a:xfrm>
          <a:prstGeom prst="rect">
            <a:avLst/>
          </a:prstGeom>
          <a:noFill/>
        </p:spPr>
        <p:txBody>
          <a:bodyPr wrap="none" rtlCol="0">
            <a:spAutoFit/>
          </a:bodyPr>
          <a:lstStyle/>
          <a:p>
            <a:r>
              <a:rPr lang="tr-TR" b="1" dirty="0" smtClean="0">
                <a:solidFill>
                  <a:srgbClr val="C00000"/>
                </a:solidFill>
              </a:rPr>
              <a:t>Öfkeyi doğru tanımlamak ve kontrol edebilmek önemlidir.</a:t>
            </a:r>
            <a:endParaRPr lang="tr-TR" b="1" dirty="0">
              <a:solidFill>
                <a:srgbClr val="C00000"/>
              </a:solidFill>
            </a:endParaRPr>
          </a:p>
        </p:txBody>
      </p:sp>
    </p:spTree>
    <p:extLst>
      <p:ext uri="{BB962C8B-B14F-4D97-AF65-F5344CB8AC3E}">
        <p14:creationId xmlns:p14="http://schemas.microsoft.com/office/powerpoint/2010/main" val="3374062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Dikdörtgen 3"/>
          <p:cNvSpPr/>
          <p:nvPr/>
        </p:nvSpPr>
        <p:spPr>
          <a:xfrm>
            <a:off x="2612978" y="1666828"/>
            <a:ext cx="6858568" cy="1754326"/>
          </a:xfrm>
          <a:prstGeom prst="rect">
            <a:avLst/>
          </a:prstGeom>
        </p:spPr>
        <p:txBody>
          <a:bodyPr wrap="square">
            <a:spAutoFit/>
          </a:bodyPr>
          <a:lstStyle/>
          <a:p>
            <a:pPr algn="just">
              <a:buFont typeface="Arial" pitchFamily="34" charset="0"/>
              <a:buChar char="•"/>
            </a:pPr>
            <a:r>
              <a:rPr lang="tr-TR" b="1" dirty="0" smtClean="0">
                <a:latin typeface="Calibri" pitchFamily="34" charset="0"/>
              </a:rPr>
              <a:t> Öfke</a:t>
            </a:r>
            <a:r>
              <a:rPr lang="tr-TR" b="1" dirty="0">
                <a:latin typeface="Calibri" pitchFamily="34" charset="0"/>
              </a:rPr>
              <a:t>, bireyin planları, istek ve ihtiyaçları engellendiğinde haksızlık, adaletsizlik ve kendi benliğine yönelik bir tehdit algıladığında yaşanan temel duygulardan biridir. </a:t>
            </a:r>
          </a:p>
          <a:p>
            <a:pPr algn="just">
              <a:buFont typeface="Arial" pitchFamily="34" charset="0"/>
              <a:buChar char="•"/>
            </a:pPr>
            <a:endParaRPr lang="tr-TR" b="1" dirty="0">
              <a:latin typeface="Calibri" pitchFamily="34" charset="0"/>
            </a:endParaRPr>
          </a:p>
          <a:p>
            <a:pPr algn="just">
              <a:buFont typeface="Arial" pitchFamily="34" charset="0"/>
              <a:buChar char="•"/>
            </a:pPr>
            <a:r>
              <a:rPr lang="tr-TR" b="1" dirty="0" smtClean="0">
                <a:latin typeface="Calibri" pitchFamily="34" charset="0"/>
              </a:rPr>
              <a:t> Bireyin </a:t>
            </a:r>
            <a:r>
              <a:rPr lang="tr-TR" b="1" dirty="0">
                <a:latin typeface="Calibri" pitchFamily="34" charset="0"/>
              </a:rPr>
              <a:t>kendini savunmak ve karşıdakini uyarmak amacıyla ortaya koyduğu bir duygulanım biçimidir.</a:t>
            </a:r>
          </a:p>
        </p:txBody>
      </p:sp>
      <p:sp>
        <p:nvSpPr>
          <p:cNvPr id="9" name="Metin kutusu 8"/>
          <p:cNvSpPr txBox="1"/>
          <p:nvPr/>
        </p:nvSpPr>
        <p:spPr>
          <a:xfrm>
            <a:off x="545910" y="3736406"/>
            <a:ext cx="9048466" cy="1338828"/>
          </a:xfrm>
          <a:prstGeom prst="rect">
            <a:avLst/>
          </a:prstGeom>
          <a:noFill/>
        </p:spPr>
        <p:txBody>
          <a:bodyPr wrap="square" rtlCol="0">
            <a:spAutoFit/>
          </a:bodyPr>
          <a:lstStyle/>
          <a:p>
            <a:pPr>
              <a:lnSpc>
                <a:spcPct val="150000"/>
              </a:lnSpc>
            </a:pPr>
            <a:r>
              <a:rPr lang="tr-TR" b="1" dirty="0" smtClean="0"/>
              <a:t>Öfke de sevinç, üzüntü, heyecan vb. gibi yaşanması en doğal duygularımızdan biridir.</a:t>
            </a:r>
          </a:p>
          <a:p>
            <a:pPr>
              <a:lnSpc>
                <a:spcPct val="150000"/>
              </a:lnSpc>
            </a:pPr>
            <a:r>
              <a:rPr lang="tr-TR" b="1" dirty="0" smtClean="0"/>
              <a:t>Önemli olan ve üzerinde durulması gereken öfkelenmek değildir, öfkelendiğimizde verdiğimiz tepkilerdir.</a:t>
            </a:r>
            <a:endParaRPr lang="tr-TR" b="1" dirty="0"/>
          </a:p>
        </p:txBody>
      </p:sp>
      <p:pic>
        <p:nvPicPr>
          <p:cNvPr id="12" name="Resim 11"/>
          <p:cNvPicPr>
            <a:picLocks noChangeAspect="1"/>
          </p:cNvPicPr>
          <p:nvPr/>
        </p:nvPicPr>
        <p:blipFill rotWithShape="1">
          <a:blip r:embed="rId4" cstate="print">
            <a:extLst>
              <a:ext uri="{28A0092B-C50C-407E-A947-70E740481C1C}">
                <a14:useLocalDpi xmlns:a14="http://schemas.microsoft.com/office/drawing/2010/main" val="0"/>
              </a:ext>
            </a:extLst>
          </a:blip>
          <a:srcRect l="74048" t="14527" b="45274"/>
          <a:stretch/>
        </p:blipFill>
        <p:spPr>
          <a:xfrm>
            <a:off x="7587786" y="4641123"/>
            <a:ext cx="1883760" cy="2062822"/>
          </a:xfrm>
          <a:prstGeom prst="rect">
            <a:avLst/>
          </a:prstGeom>
        </p:spPr>
      </p:pic>
      <p:pic>
        <p:nvPicPr>
          <p:cNvPr id="14" name="Resim 13"/>
          <p:cNvPicPr>
            <a:picLocks noChangeAspect="1"/>
          </p:cNvPicPr>
          <p:nvPr/>
        </p:nvPicPr>
        <p:blipFill rotWithShape="1">
          <a:blip r:embed="rId5">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15" name="Metin kutusu 14"/>
          <p:cNvSpPr txBox="1"/>
          <p:nvPr/>
        </p:nvSpPr>
        <p:spPr>
          <a:xfrm rot="20626212">
            <a:off x="1154646" y="889998"/>
            <a:ext cx="853119" cy="461665"/>
          </a:xfrm>
          <a:prstGeom prst="rect">
            <a:avLst/>
          </a:prstGeom>
          <a:noFill/>
        </p:spPr>
        <p:txBody>
          <a:bodyPr wrap="none" rtlCol="0">
            <a:spAutoFit/>
          </a:bodyPr>
          <a:lstStyle/>
          <a:p>
            <a:r>
              <a:rPr lang="tr-TR" sz="2400" b="1" dirty="0" smtClean="0">
                <a:solidFill>
                  <a:srgbClr val="05214B"/>
                </a:solidFill>
              </a:rPr>
              <a:t>ÖFKE</a:t>
            </a:r>
            <a:endParaRPr lang="tr-TR" sz="2400" b="1" dirty="0">
              <a:solidFill>
                <a:srgbClr val="05214B"/>
              </a:solidFill>
            </a:endParaRPr>
          </a:p>
        </p:txBody>
      </p:sp>
    </p:spTree>
    <p:extLst>
      <p:ext uri="{BB962C8B-B14F-4D97-AF65-F5344CB8AC3E}">
        <p14:creationId xmlns:p14="http://schemas.microsoft.com/office/powerpoint/2010/main" val="3156624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sim 18"/>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4" y="0"/>
            <a:ext cx="9700752" cy="6858000"/>
          </a:xfrm>
          <a:prstGeom prst="rect">
            <a:avLst/>
          </a:prstGeom>
        </p:spPr>
      </p:pic>
      <p:pic>
        <p:nvPicPr>
          <p:cNvPr id="5" name="Resim 4"/>
          <p:cNvPicPr>
            <a:picLocks noChangeAspect="1"/>
          </p:cNvPicPr>
          <p:nvPr/>
        </p:nvPicPr>
        <p:blipFill rotWithShape="1">
          <a:blip r:embed="rId5">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6" name="Metin kutusu 5"/>
          <p:cNvSpPr txBox="1"/>
          <p:nvPr/>
        </p:nvSpPr>
        <p:spPr>
          <a:xfrm rot="20626212">
            <a:off x="1154646" y="889998"/>
            <a:ext cx="853119" cy="461665"/>
          </a:xfrm>
          <a:prstGeom prst="rect">
            <a:avLst/>
          </a:prstGeom>
          <a:noFill/>
        </p:spPr>
        <p:txBody>
          <a:bodyPr wrap="none" rtlCol="0">
            <a:spAutoFit/>
          </a:bodyPr>
          <a:lstStyle/>
          <a:p>
            <a:r>
              <a:rPr lang="tr-TR" sz="2400" b="1" dirty="0" smtClean="0">
                <a:solidFill>
                  <a:srgbClr val="05214B"/>
                </a:solidFill>
              </a:rPr>
              <a:t>ÖFKE</a:t>
            </a:r>
            <a:endParaRPr lang="tr-TR" sz="2400" b="1" dirty="0">
              <a:solidFill>
                <a:srgbClr val="05214B"/>
              </a:solidFill>
            </a:endParaRPr>
          </a:p>
        </p:txBody>
      </p:sp>
      <p:sp>
        <p:nvSpPr>
          <p:cNvPr id="7" name="Metin kutusu 6"/>
          <p:cNvSpPr txBox="1"/>
          <p:nvPr/>
        </p:nvSpPr>
        <p:spPr>
          <a:xfrm>
            <a:off x="2240789" y="1160966"/>
            <a:ext cx="5069401" cy="400110"/>
          </a:xfrm>
          <a:prstGeom prst="rect">
            <a:avLst/>
          </a:prstGeom>
          <a:noFill/>
        </p:spPr>
        <p:txBody>
          <a:bodyPr wrap="none" rtlCol="0">
            <a:spAutoFit/>
          </a:bodyPr>
          <a:lstStyle/>
          <a:p>
            <a:r>
              <a:rPr lang="tr-TR" sz="2000" b="1" dirty="0" smtClean="0"/>
              <a:t>DİKKAT! ŞU DÜŞÜNCELER TAMAMEN YANLIŞ </a:t>
            </a:r>
            <a:endParaRPr lang="tr-TR" sz="2000" b="1" dirty="0"/>
          </a:p>
        </p:txBody>
      </p:sp>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97263" flipV="1">
            <a:off x="6809144" y="1006804"/>
            <a:ext cx="1002092" cy="708434"/>
          </a:xfrm>
          <a:prstGeom prst="rect">
            <a:avLst/>
          </a:prstGeom>
        </p:spPr>
      </p:pic>
      <p:sp>
        <p:nvSpPr>
          <p:cNvPr id="10" name="Dikdörtgen 9"/>
          <p:cNvSpPr/>
          <p:nvPr/>
        </p:nvSpPr>
        <p:spPr>
          <a:xfrm>
            <a:off x="1038889" y="5485505"/>
            <a:ext cx="2971527" cy="646331"/>
          </a:xfrm>
          <a:prstGeom prst="rect">
            <a:avLst/>
          </a:prstGeom>
        </p:spPr>
        <p:txBody>
          <a:bodyPr wrap="square">
            <a:spAutoFit/>
          </a:bodyPr>
          <a:lstStyle/>
          <a:p>
            <a:pPr algn="r"/>
            <a:r>
              <a:rPr lang="tr-TR" b="1" dirty="0" smtClean="0">
                <a:latin typeface="Calibri" pitchFamily="34" charset="0"/>
              </a:rPr>
              <a:t>Kadınlar</a:t>
            </a:r>
            <a:r>
              <a:rPr lang="tr-TR" b="1" dirty="0">
                <a:latin typeface="Calibri" pitchFamily="34" charset="0"/>
              </a:rPr>
              <a:t>, erkeklerden daha az öfkelenir</a:t>
            </a:r>
            <a:r>
              <a:rPr lang="tr-TR" dirty="0">
                <a:latin typeface="Calibri" pitchFamily="34" charset="0"/>
              </a:rPr>
              <a:t>.</a:t>
            </a:r>
          </a:p>
        </p:txBody>
      </p:sp>
      <p:sp>
        <p:nvSpPr>
          <p:cNvPr id="12" name="Dikdörtgen 11"/>
          <p:cNvSpPr/>
          <p:nvPr/>
        </p:nvSpPr>
        <p:spPr>
          <a:xfrm>
            <a:off x="5844472" y="1807673"/>
            <a:ext cx="3654370" cy="646331"/>
          </a:xfrm>
          <a:prstGeom prst="rect">
            <a:avLst/>
          </a:prstGeom>
        </p:spPr>
        <p:txBody>
          <a:bodyPr wrap="square">
            <a:spAutoFit/>
          </a:bodyPr>
          <a:lstStyle/>
          <a:p>
            <a:r>
              <a:rPr lang="tr-TR" b="1" dirty="0">
                <a:latin typeface="Calibri" pitchFamily="34" charset="0"/>
              </a:rPr>
              <a:t>Öfke her zaman yıkıcı, istenmeyen bir </a:t>
            </a:r>
            <a:r>
              <a:rPr lang="tr-TR" b="1" dirty="0" smtClean="0">
                <a:latin typeface="Calibri" pitchFamily="34" charset="0"/>
              </a:rPr>
              <a:t>duygudur.</a:t>
            </a:r>
            <a:endParaRPr lang="tr-TR" dirty="0"/>
          </a:p>
        </p:txBody>
      </p:sp>
      <p:sp>
        <p:nvSpPr>
          <p:cNvPr id="13" name="Dikdörtgen 12"/>
          <p:cNvSpPr/>
          <p:nvPr/>
        </p:nvSpPr>
        <p:spPr>
          <a:xfrm>
            <a:off x="1038889" y="2679599"/>
            <a:ext cx="2971527" cy="646331"/>
          </a:xfrm>
          <a:prstGeom prst="rect">
            <a:avLst/>
          </a:prstGeom>
        </p:spPr>
        <p:txBody>
          <a:bodyPr wrap="square">
            <a:spAutoFit/>
          </a:bodyPr>
          <a:lstStyle/>
          <a:p>
            <a:pPr algn="r"/>
            <a:r>
              <a:rPr lang="tr-TR" b="1" dirty="0">
                <a:latin typeface="Calibri" pitchFamily="34" charset="0"/>
              </a:rPr>
              <a:t>Öfke her zaman anında ifade edilmelidir.</a:t>
            </a:r>
          </a:p>
        </p:txBody>
      </p:sp>
      <p:sp>
        <p:nvSpPr>
          <p:cNvPr id="14" name="Dikdörtgen 13"/>
          <p:cNvSpPr/>
          <p:nvPr/>
        </p:nvSpPr>
        <p:spPr>
          <a:xfrm>
            <a:off x="5853859" y="2855508"/>
            <a:ext cx="3821676" cy="1200329"/>
          </a:xfrm>
          <a:prstGeom prst="rect">
            <a:avLst/>
          </a:prstGeom>
        </p:spPr>
        <p:txBody>
          <a:bodyPr wrap="square">
            <a:spAutoFit/>
          </a:bodyPr>
          <a:lstStyle/>
          <a:p>
            <a:pPr algn="just"/>
            <a:endParaRPr lang="tr-TR" dirty="0">
              <a:latin typeface="Calibri" pitchFamily="34" charset="0"/>
            </a:endParaRPr>
          </a:p>
          <a:p>
            <a:pPr algn="just"/>
            <a:r>
              <a:rPr lang="tr-TR" b="1" dirty="0">
                <a:latin typeface="Calibri" pitchFamily="34" charset="0"/>
              </a:rPr>
              <a:t>TV’de izlediğimiz şiddet, spor ya da başka rekabet unsuru içeren durumlar aracılığıyla “öfke” boşaltılır.</a:t>
            </a:r>
          </a:p>
        </p:txBody>
      </p:sp>
      <p:sp>
        <p:nvSpPr>
          <p:cNvPr id="15" name="Dikdörtgen 14"/>
          <p:cNvSpPr/>
          <p:nvPr/>
        </p:nvSpPr>
        <p:spPr>
          <a:xfrm>
            <a:off x="228624" y="4082552"/>
            <a:ext cx="3781792" cy="646331"/>
          </a:xfrm>
          <a:prstGeom prst="rect">
            <a:avLst/>
          </a:prstGeom>
        </p:spPr>
        <p:txBody>
          <a:bodyPr wrap="square">
            <a:spAutoFit/>
          </a:bodyPr>
          <a:lstStyle/>
          <a:p>
            <a:pPr algn="r"/>
            <a:r>
              <a:rPr lang="tr-TR" b="1" dirty="0">
                <a:latin typeface="Calibri" pitchFamily="34" charset="0"/>
              </a:rPr>
              <a:t>Saldırganlık insanın içgüdüsel </a:t>
            </a:r>
            <a:r>
              <a:rPr lang="tr-TR" b="1" dirty="0" smtClean="0">
                <a:latin typeface="Calibri" pitchFamily="34" charset="0"/>
              </a:rPr>
              <a:t>davranışıdır, engellenemez.</a:t>
            </a:r>
            <a:endParaRPr lang="tr-TR" b="1" dirty="0">
              <a:latin typeface="Calibri" pitchFamily="34" charset="0"/>
            </a:endParaRPr>
          </a:p>
        </p:txBody>
      </p:sp>
      <p:sp>
        <p:nvSpPr>
          <p:cNvPr id="16" name="Dikdörtgen 15"/>
          <p:cNvSpPr/>
          <p:nvPr/>
        </p:nvSpPr>
        <p:spPr>
          <a:xfrm>
            <a:off x="5853859" y="4874595"/>
            <a:ext cx="2931700" cy="369332"/>
          </a:xfrm>
          <a:prstGeom prst="rect">
            <a:avLst/>
          </a:prstGeom>
        </p:spPr>
        <p:txBody>
          <a:bodyPr wrap="none">
            <a:spAutoFit/>
          </a:bodyPr>
          <a:lstStyle/>
          <a:p>
            <a:pPr algn="ctr"/>
            <a:r>
              <a:rPr lang="tr-TR" b="1" dirty="0">
                <a:latin typeface="Calibri" pitchFamily="34" charset="0"/>
              </a:rPr>
              <a:t>Bazı insanlar hiç öfkelenmez</a:t>
            </a:r>
            <a:r>
              <a:rPr lang="tr-TR" dirty="0">
                <a:latin typeface="Calibri" pitchFamily="34" charset="0"/>
              </a:rPr>
              <a:t>.</a:t>
            </a:r>
          </a:p>
        </p:txBody>
      </p:sp>
    </p:spTree>
    <p:extLst>
      <p:ext uri="{BB962C8B-B14F-4D97-AF65-F5344CB8AC3E}">
        <p14:creationId xmlns:p14="http://schemas.microsoft.com/office/powerpoint/2010/main" val="255950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Metin kutusu 5"/>
          <p:cNvSpPr txBox="1"/>
          <p:nvPr/>
        </p:nvSpPr>
        <p:spPr>
          <a:xfrm>
            <a:off x="3915632" y="1038537"/>
            <a:ext cx="2074735" cy="400110"/>
          </a:xfrm>
          <a:prstGeom prst="rect">
            <a:avLst/>
          </a:prstGeom>
          <a:noFill/>
        </p:spPr>
        <p:txBody>
          <a:bodyPr wrap="none" rtlCol="0">
            <a:spAutoFit/>
          </a:bodyPr>
          <a:lstStyle/>
          <a:p>
            <a:r>
              <a:rPr lang="tr-TR" sz="2000" b="1" dirty="0" smtClean="0"/>
              <a:t>ÖFKENİN ABECESİ</a:t>
            </a:r>
            <a:endParaRPr lang="tr-TR" sz="2000" b="1" dirty="0"/>
          </a:p>
        </p:txBody>
      </p:sp>
      <p:pic>
        <p:nvPicPr>
          <p:cNvPr id="7" name="Resim 6"/>
          <p:cNvPicPr>
            <a:picLocks noChangeAspect="1"/>
          </p:cNvPicPr>
          <p:nvPr/>
        </p:nvPicPr>
        <p:blipFill rotWithShape="1">
          <a:blip r:embed="rId4">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8" name="Metin kutusu 7"/>
          <p:cNvSpPr txBox="1"/>
          <p:nvPr/>
        </p:nvSpPr>
        <p:spPr>
          <a:xfrm rot="20626212">
            <a:off x="1154646" y="889998"/>
            <a:ext cx="853119" cy="461665"/>
          </a:xfrm>
          <a:prstGeom prst="rect">
            <a:avLst/>
          </a:prstGeom>
          <a:noFill/>
        </p:spPr>
        <p:txBody>
          <a:bodyPr wrap="none" rtlCol="0">
            <a:spAutoFit/>
          </a:bodyPr>
          <a:lstStyle/>
          <a:p>
            <a:r>
              <a:rPr lang="tr-TR" sz="2400" b="1" dirty="0" smtClean="0">
                <a:solidFill>
                  <a:srgbClr val="05214B"/>
                </a:solidFill>
              </a:rPr>
              <a:t>ÖFKE</a:t>
            </a:r>
            <a:endParaRPr lang="tr-TR" sz="2400" b="1" dirty="0">
              <a:solidFill>
                <a:srgbClr val="05214B"/>
              </a:solidFill>
            </a:endParaRPr>
          </a:p>
        </p:txBody>
      </p:sp>
      <p:graphicFrame>
        <p:nvGraphicFramePr>
          <p:cNvPr id="5" name="3 İçerik Yer Tutucusu"/>
          <p:cNvGraphicFramePr>
            <a:graphicFrameLocks noGrp="1"/>
          </p:cNvGraphicFramePr>
          <p:nvPr>
            <p:ph sz="quarter" idx="1"/>
            <p:extLst>
              <p:ext uri="{D42A27DB-BD31-4B8C-83A1-F6EECF244321}">
                <p14:modId xmlns:p14="http://schemas.microsoft.com/office/powerpoint/2010/main" val="3363903524"/>
              </p:ext>
            </p:extLst>
          </p:nvPr>
        </p:nvGraphicFramePr>
        <p:xfrm>
          <a:off x="1581205" y="1601281"/>
          <a:ext cx="7683690" cy="5094084"/>
        </p:xfrm>
        <a:graphic>
          <a:graphicData uri="http://schemas.openxmlformats.org/drawingml/2006/table">
            <a:tbl>
              <a:tblPr firstRow="1" bandRow="1">
                <a:tableStyleId>{5C22544A-7EE6-4342-B048-85BDC9FD1C3A}</a:tableStyleId>
              </a:tblPr>
              <a:tblGrid>
                <a:gridCol w="2098412"/>
                <a:gridCol w="2952328"/>
                <a:gridCol w="2632950"/>
              </a:tblGrid>
              <a:tr h="769734">
                <a:tc>
                  <a:txBody>
                    <a:bodyPr/>
                    <a:lstStyle/>
                    <a:p>
                      <a:pPr algn="l"/>
                      <a:r>
                        <a:rPr lang="tr-TR" sz="1400" dirty="0" smtClean="0">
                          <a:latin typeface="+mn-lt"/>
                        </a:rPr>
                        <a:t>A ) Harekete Geçirici Olay</a:t>
                      </a:r>
                      <a:endParaRPr lang="tr-TR" sz="1400" dirty="0">
                        <a:latin typeface="+mn-lt"/>
                      </a:endParaRPr>
                    </a:p>
                  </a:txBody>
                  <a:tcPr anchor="ctr"/>
                </a:tc>
                <a:tc>
                  <a:txBody>
                    <a:bodyPr/>
                    <a:lstStyle/>
                    <a:p>
                      <a:pPr algn="l"/>
                      <a:r>
                        <a:rPr lang="tr-TR" sz="1400" dirty="0" smtClean="0">
                          <a:latin typeface="+mn-lt"/>
                        </a:rPr>
                        <a:t>B)</a:t>
                      </a:r>
                      <a:r>
                        <a:rPr lang="tr-TR" sz="1400" baseline="0" dirty="0" smtClean="0">
                          <a:latin typeface="+mn-lt"/>
                        </a:rPr>
                        <a:t> A Hakkındaki İnançlar- İçsel Konuşmalar</a:t>
                      </a:r>
                      <a:endParaRPr lang="tr-TR" sz="1400" dirty="0">
                        <a:latin typeface="+mn-lt"/>
                      </a:endParaRPr>
                    </a:p>
                  </a:txBody>
                  <a:tcPr anchor="ctr"/>
                </a:tc>
                <a:tc>
                  <a:txBody>
                    <a:bodyPr/>
                    <a:lstStyle/>
                    <a:p>
                      <a:pPr algn="l"/>
                      <a:r>
                        <a:rPr lang="tr-TR" sz="1400" dirty="0" smtClean="0">
                          <a:latin typeface="+mn-lt"/>
                        </a:rPr>
                        <a:t>C)</a:t>
                      </a:r>
                      <a:r>
                        <a:rPr lang="tr-TR" sz="1400" baseline="0" dirty="0" smtClean="0">
                          <a:latin typeface="+mn-lt"/>
                        </a:rPr>
                        <a:t> A Hakkındaki İnançların Duygusal ve Davranışsal Sonuçları</a:t>
                      </a:r>
                      <a:endParaRPr lang="tr-TR" sz="1400" dirty="0">
                        <a:latin typeface="+mn-lt"/>
                      </a:endParaRPr>
                    </a:p>
                  </a:txBody>
                  <a:tcPr anchor="ctr"/>
                </a:tc>
              </a:tr>
              <a:tr h="252603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tr-TR" sz="1400" b="1" i="0" u="none" strike="noStrike" cap="none" normalizeH="0" baseline="0" dirty="0" smtClean="0">
                          <a:ln>
                            <a:noFill/>
                          </a:ln>
                          <a:solidFill>
                            <a:srgbClr val="000000"/>
                          </a:solidFill>
                          <a:effectLst/>
                          <a:latin typeface="+mn-lt"/>
                        </a:rPr>
                        <a:t>Yolda Telaşla Giderken Seni Görmeyen ya da Görmezden Gelen Arkadaşının Sana Selam Vermeden Gitmesi</a:t>
                      </a:r>
                    </a:p>
                    <a:p>
                      <a:pPr algn="l"/>
                      <a:endParaRPr lang="tr-TR" sz="1400" dirty="0">
                        <a:latin typeface="+mn-lt"/>
                      </a:endParaRPr>
                    </a:p>
                  </a:txBody>
                  <a:tcPr anchor="ctr"/>
                </a:tc>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lang="tr-TR" sz="1400" b="1" dirty="0" smtClean="0">
                          <a:solidFill>
                            <a:schemeClr val="tx1"/>
                          </a:solidFill>
                          <a:latin typeface="+mn-lt"/>
                        </a:rPr>
                        <a:t>Mantıksız/ Akla Aykırı İnançlar </a:t>
                      </a:r>
                      <a:r>
                        <a:rPr lang="tr-TR" sz="1400" dirty="0" smtClean="0">
                          <a:solidFill>
                            <a:schemeClr val="tx1"/>
                          </a:solidFill>
                          <a:latin typeface="+mn-lt"/>
                        </a:rPr>
                        <a:t>: </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dirty="0" smtClean="0">
                          <a:latin typeface="+mn-lt"/>
                        </a:rPr>
                        <a:t>-Bana böyle davranmamalıydı.</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dirty="0" smtClean="0">
                          <a:latin typeface="+mn-lt"/>
                        </a:rPr>
                        <a:t>-Buna</a:t>
                      </a:r>
                      <a:r>
                        <a:rPr lang="tr-TR" sz="1400" baseline="0" dirty="0" smtClean="0">
                          <a:latin typeface="+mn-lt"/>
                        </a:rPr>
                        <a:t> tahammül edemem.</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baseline="0" dirty="0" smtClean="0">
                          <a:latin typeface="+mn-lt"/>
                        </a:rPr>
                        <a:t>-Kimse beni sevmiyor.</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baseline="0" dirty="0" smtClean="0">
                          <a:latin typeface="+mn-lt"/>
                        </a:rPr>
                        <a:t>-Arkadaşım bana yüz çevirdi.</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baseline="0" dirty="0" smtClean="0">
                          <a:latin typeface="+mn-lt"/>
                        </a:rPr>
                        <a:t>-Benim hakkımda olumsuz düşüncelere sahip.</a:t>
                      </a:r>
                    </a:p>
                    <a:p>
                      <a:pPr marL="0" marR="0" lvl="0" indent="0" algn="l" defTabSz="914400" rtl="0" eaLnBrk="1" fontAlgn="base" latinLnBrk="0" hangingPunct="1">
                        <a:lnSpc>
                          <a:spcPct val="100000"/>
                        </a:lnSpc>
                        <a:spcBef>
                          <a:spcPct val="20000"/>
                        </a:spcBef>
                        <a:spcAft>
                          <a:spcPct val="0"/>
                        </a:spcAft>
                        <a:buClrTx/>
                        <a:buSzTx/>
                        <a:buFontTx/>
                        <a:buNone/>
                        <a:tabLst/>
                      </a:pPr>
                      <a:r>
                        <a:rPr lang="tr-TR" sz="1400" baseline="0" dirty="0" smtClean="0">
                          <a:latin typeface="+mn-lt"/>
                        </a:rPr>
                        <a:t>-Ben değersizim.</a:t>
                      </a:r>
                      <a:endParaRPr lang="tr-TR" sz="1400" dirty="0">
                        <a:latin typeface="+mn-lt"/>
                      </a:endParaRPr>
                    </a:p>
                  </a:txBody>
                  <a:tcPr anchor="ctr"/>
                </a:tc>
                <a:tc>
                  <a:txBody>
                    <a:bodyPr/>
                    <a:lstStyle/>
                    <a:p>
                      <a:pPr algn="l">
                        <a:buFont typeface="Arial" pitchFamily="34" charset="0"/>
                        <a:buChar char="•"/>
                      </a:pPr>
                      <a:r>
                        <a:rPr lang="tr-TR" sz="1400" b="1" dirty="0" smtClean="0">
                          <a:solidFill>
                            <a:schemeClr val="tx1"/>
                          </a:solidFill>
                          <a:latin typeface="+mn-lt"/>
                        </a:rPr>
                        <a:t>İstenmedik duygusal sonuçlar/</a:t>
                      </a:r>
                      <a:r>
                        <a:rPr lang="tr-TR" sz="1400" b="1" baseline="0" dirty="0" smtClean="0">
                          <a:solidFill>
                            <a:schemeClr val="tx1"/>
                          </a:solidFill>
                          <a:latin typeface="+mn-lt"/>
                        </a:rPr>
                        <a:t> uygun olmayan duygular</a:t>
                      </a:r>
                    </a:p>
                    <a:p>
                      <a:pPr algn="l">
                        <a:buFont typeface="Arial" pitchFamily="34" charset="0"/>
                        <a:buNone/>
                      </a:pPr>
                      <a:r>
                        <a:rPr lang="tr-TR" sz="1400" b="1" baseline="0" dirty="0" smtClean="0">
                          <a:latin typeface="+mn-lt"/>
                        </a:rPr>
                        <a:t>-</a:t>
                      </a:r>
                      <a:r>
                        <a:rPr lang="tr-TR" sz="1400" b="0" baseline="0" dirty="0" smtClean="0">
                          <a:latin typeface="+mn-lt"/>
                        </a:rPr>
                        <a:t>Çökkünlük, öfke, kaygı, üzüntü, yalnızlık, değersizlik</a:t>
                      </a:r>
                    </a:p>
                    <a:p>
                      <a:pPr algn="l">
                        <a:buFont typeface="Arial" pitchFamily="34" charset="0"/>
                        <a:buChar char="•"/>
                      </a:pPr>
                      <a:r>
                        <a:rPr lang="tr-TR" sz="1400" b="1" baseline="0" dirty="0" smtClean="0">
                          <a:solidFill>
                            <a:schemeClr val="tx1"/>
                          </a:solidFill>
                          <a:latin typeface="+mn-lt"/>
                        </a:rPr>
                        <a:t>İstenmedik davranışsal sonuçlar</a:t>
                      </a:r>
                    </a:p>
                    <a:p>
                      <a:pPr algn="l">
                        <a:buFont typeface="Arial" pitchFamily="34" charset="0"/>
                        <a:buNone/>
                      </a:pPr>
                      <a:r>
                        <a:rPr lang="tr-TR" sz="1400" b="1" baseline="0" dirty="0" smtClean="0">
                          <a:latin typeface="+mn-lt"/>
                        </a:rPr>
                        <a:t>-</a:t>
                      </a:r>
                      <a:r>
                        <a:rPr lang="tr-TR" sz="1400" b="0" baseline="0" dirty="0" smtClean="0">
                          <a:latin typeface="+mn-lt"/>
                        </a:rPr>
                        <a:t>Onunla bir daha konuşmamak.</a:t>
                      </a:r>
                    </a:p>
                    <a:p>
                      <a:pPr algn="l">
                        <a:buFont typeface="Arial" pitchFamily="34" charset="0"/>
                        <a:buNone/>
                      </a:pPr>
                      <a:r>
                        <a:rPr lang="tr-TR" sz="1400" b="0" baseline="0" dirty="0" smtClean="0">
                          <a:latin typeface="+mn-lt"/>
                        </a:rPr>
                        <a:t>-Onu gördüğünde aşağılayıcı sözlü çatışmalara girmek.</a:t>
                      </a:r>
                      <a:endParaRPr lang="tr-TR" sz="1400" b="0" dirty="0">
                        <a:latin typeface="+mn-lt"/>
                      </a:endParaRPr>
                    </a:p>
                  </a:txBody>
                  <a:tcPr anchor="ctr"/>
                </a:tc>
              </a:tr>
              <a:tr h="1262589">
                <a:tc vMerge="1">
                  <a:txBody>
                    <a:bodyPr/>
                    <a:lstStyle/>
                    <a:p>
                      <a:endParaRPr lang="tr-TR" dirty="0"/>
                    </a:p>
                  </a:txBody>
                  <a:tcPr/>
                </a:tc>
                <a:tc>
                  <a:txBody>
                    <a:bodyPr/>
                    <a:lstStyle/>
                    <a:p>
                      <a:pPr algn="l">
                        <a:buFont typeface="Arial" pitchFamily="34" charset="0"/>
                        <a:buChar char="•"/>
                      </a:pPr>
                      <a:r>
                        <a:rPr lang="tr-TR" sz="1400" b="1" dirty="0" smtClean="0">
                          <a:solidFill>
                            <a:schemeClr val="tx1"/>
                          </a:solidFill>
                          <a:latin typeface="+mn-lt"/>
                        </a:rPr>
                        <a:t>Mantıklı/Akılcı</a:t>
                      </a:r>
                      <a:r>
                        <a:rPr lang="tr-TR" sz="1400" b="1" baseline="0" dirty="0" smtClean="0">
                          <a:solidFill>
                            <a:schemeClr val="tx1"/>
                          </a:solidFill>
                          <a:latin typeface="+mn-lt"/>
                        </a:rPr>
                        <a:t> İnançlar</a:t>
                      </a:r>
                    </a:p>
                    <a:p>
                      <a:pPr algn="l">
                        <a:buFont typeface="Arial" pitchFamily="34" charset="0"/>
                        <a:buNone/>
                      </a:pPr>
                      <a:r>
                        <a:rPr lang="tr-TR" sz="1400" baseline="0" dirty="0" smtClean="0">
                          <a:latin typeface="+mn-lt"/>
                        </a:rPr>
                        <a:t>-Bana selam vermemesinden dolayı hayal kırıklığı yaşadım ama bununla baş edebilirim. Bu durum beni sevmediği,değer vermediği anlamına gelmez. Bana karşı her zaman böyle değil, onunla bu sorunu çözebilirim.</a:t>
                      </a:r>
                      <a:endParaRPr lang="tr-TR" sz="1400" dirty="0">
                        <a:latin typeface="+mn-lt"/>
                      </a:endParaRPr>
                    </a:p>
                  </a:txBody>
                  <a:tcPr anchor="ctr"/>
                </a:tc>
                <a:tc>
                  <a:txBody>
                    <a:bodyPr/>
                    <a:lstStyle/>
                    <a:p>
                      <a:pPr algn="l">
                        <a:buFont typeface="Arial" pitchFamily="34" charset="0"/>
                        <a:buChar char="•"/>
                      </a:pPr>
                      <a:r>
                        <a:rPr lang="tr-TR" sz="1400" b="1" dirty="0" smtClean="0">
                          <a:solidFill>
                            <a:schemeClr val="tx1"/>
                          </a:solidFill>
                          <a:latin typeface="+mn-lt"/>
                        </a:rPr>
                        <a:t>İstendik duygusal sonuçlar/uygun kötü duygular</a:t>
                      </a:r>
                    </a:p>
                    <a:p>
                      <a:pPr algn="l">
                        <a:buFont typeface="Arial" pitchFamily="34" charset="0"/>
                        <a:buNone/>
                      </a:pPr>
                      <a:r>
                        <a:rPr lang="tr-TR" sz="1400" b="0" dirty="0" smtClean="0">
                          <a:latin typeface="+mn-lt"/>
                        </a:rPr>
                        <a:t>-Hayal kırıklığı</a:t>
                      </a:r>
                    </a:p>
                    <a:p>
                      <a:pPr algn="l">
                        <a:buFont typeface="Arial" pitchFamily="34" charset="0"/>
                        <a:buNone/>
                      </a:pPr>
                      <a:r>
                        <a:rPr lang="tr-TR" sz="1400" b="0" dirty="0" smtClean="0">
                          <a:latin typeface="+mn-lt"/>
                        </a:rPr>
                        <a:t>-Gerginlik</a:t>
                      </a:r>
                    </a:p>
                    <a:p>
                      <a:pPr algn="l">
                        <a:buFont typeface="Arial" pitchFamily="34" charset="0"/>
                        <a:buNone/>
                      </a:pPr>
                      <a:r>
                        <a:rPr lang="tr-TR" sz="1400" b="0" dirty="0" smtClean="0">
                          <a:latin typeface="+mn-lt"/>
                        </a:rPr>
                        <a:t>-Üzüntü</a:t>
                      </a:r>
                    </a:p>
                    <a:p>
                      <a:pPr algn="l">
                        <a:buFont typeface="Arial" pitchFamily="34" charset="0"/>
                        <a:buChar char="•"/>
                      </a:pPr>
                      <a:r>
                        <a:rPr lang="tr-TR" sz="1400" b="1" dirty="0" smtClean="0">
                          <a:solidFill>
                            <a:schemeClr val="tx1"/>
                          </a:solidFill>
                          <a:latin typeface="+mn-lt"/>
                        </a:rPr>
                        <a:t>İstendik davranışsal sonuçlar</a:t>
                      </a:r>
                    </a:p>
                    <a:p>
                      <a:pPr algn="l">
                        <a:buFont typeface="Arial" pitchFamily="34" charset="0"/>
                        <a:buNone/>
                      </a:pPr>
                      <a:r>
                        <a:rPr lang="tr-TR" sz="1400" b="1" dirty="0" smtClean="0">
                          <a:latin typeface="+mn-lt"/>
                        </a:rPr>
                        <a:t>-</a:t>
                      </a:r>
                      <a:r>
                        <a:rPr lang="tr-TR" sz="1400" b="0" dirty="0" smtClean="0">
                          <a:latin typeface="+mn-lt"/>
                        </a:rPr>
                        <a:t>Uygun</a:t>
                      </a:r>
                      <a:r>
                        <a:rPr lang="tr-TR" sz="1400" b="0" baseline="0" dirty="0" smtClean="0">
                          <a:latin typeface="+mn-lt"/>
                        </a:rPr>
                        <a:t> bir zaman diliminde onunla konuşmak</a:t>
                      </a:r>
                      <a:endParaRPr lang="tr-TR" sz="1400" b="0" dirty="0">
                        <a:latin typeface="+mn-lt"/>
                      </a:endParaRPr>
                    </a:p>
                  </a:txBody>
                  <a:tcPr anchor="ctr"/>
                </a:tc>
              </a:tr>
            </a:tbl>
          </a:graphicData>
        </a:graphic>
      </p:graphicFrame>
    </p:spTree>
    <p:extLst>
      <p:ext uri="{BB962C8B-B14F-4D97-AF65-F5344CB8AC3E}">
        <p14:creationId xmlns:p14="http://schemas.microsoft.com/office/powerpoint/2010/main" val="1515486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6" name="Metin kutusu 5"/>
          <p:cNvSpPr txBox="1"/>
          <p:nvPr/>
        </p:nvSpPr>
        <p:spPr>
          <a:xfrm rot="20626212">
            <a:off x="1154646" y="889998"/>
            <a:ext cx="853119" cy="461665"/>
          </a:xfrm>
          <a:prstGeom prst="rect">
            <a:avLst/>
          </a:prstGeom>
          <a:noFill/>
        </p:spPr>
        <p:txBody>
          <a:bodyPr wrap="none" rtlCol="0">
            <a:spAutoFit/>
          </a:bodyPr>
          <a:lstStyle/>
          <a:p>
            <a:r>
              <a:rPr lang="tr-TR" sz="2400" b="1" dirty="0" smtClean="0">
                <a:solidFill>
                  <a:srgbClr val="05214B"/>
                </a:solidFill>
              </a:rPr>
              <a:t>ÖFKE</a:t>
            </a:r>
            <a:endParaRPr lang="tr-TR" sz="2400" b="1" dirty="0">
              <a:solidFill>
                <a:srgbClr val="05214B"/>
              </a:solidFill>
            </a:endParaRPr>
          </a:p>
        </p:txBody>
      </p:sp>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3772" y="1251285"/>
            <a:ext cx="3577278" cy="2528976"/>
          </a:xfrm>
          <a:prstGeom prst="rect">
            <a:avLst/>
          </a:prstGeom>
        </p:spPr>
      </p:pic>
      <p:sp>
        <p:nvSpPr>
          <p:cNvPr id="9" name="Metin kutusu 8"/>
          <p:cNvSpPr txBox="1"/>
          <p:nvPr/>
        </p:nvSpPr>
        <p:spPr>
          <a:xfrm>
            <a:off x="3652804" y="379867"/>
            <a:ext cx="2600392" cy="400110"/>
          </a:xfrm>
          <a:prstGeom prst="rect">
            <a:avLst/>
          </a:prstGeom>
          <a:noFill/>
        </p:spPr>
        <p:txBody>
          <a:bodyPr wrap="none" rtlCol="0">
            <a:spAutoFit/>
          </a:bodyPr>
          <a:lstStyle/>
          <a:p>
            <a:r>
              <a:rPr lang="tr-TR" sz="2000" b="1" spc="300" dirty="0" smtClean="0"/>
              <a:t>ÖFKELENDİĞİNDE</a:t>
            </a:r>
            <a:endParaRPr lang="tr-TR" sz="2000" b="1" spc="300" dirty="0"/>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5992452" y="379867"/>
            <a:ext cx="1002092" cy="708434"/>
          </a:xfrm>
          <a:prstGeom prst="rect">
            <a:avLst/>
          </a:prstGeom>
        </p:spPr>
      </p:pic>
      <p:sp>
        <p:nvSpPr>
          <p:cNvPr id="12" name="Dikdörtgen 11"/>
          <p:cNvSpPr/>
          <p:nvPr/>
        </p:nvSpPr>
        <p:spPr>
          <a:xfrm>
            <a:off x="2463414" y="1883432"/>
            <a:ext cx="1435050" cy="1477328"/>
          </a:xfrm>
          <a:prstGeom prst="rect">
            <a:avLst/>
          </a:prstGeom>
        </p:spPr>
        <p:txBody>
          <a:bodyPr wrap="square">
            <a:spAutoFit/>
          </a:bodyPr>
          <a:lstStyle/>
          <a:p>
            <a:pPr algn="ctr"/>
            <a:r>
              <a:rPr lang="tr-TR" b="1" dirty="0"/>
              <a:t>Öfkelendiğin konunun dışında ne istediğini düşün</a:t>
            </a: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821" y="1334067"/>
            <a:ext cx="3923739" cy="2773909"/>
          </a:xfrm>
          <a:prstGeom prst="rect">
            <a:avLst/>
          </a:prstGeom>
        </p:spPr>
      </p:pic>
      <p:sp>
        <p:nvSpPr>
          <p:cNvPr id="14" name="Dikdörtgen 13"/>
          <p:cNvSpPr/>
          <p:nvPr/>
        </p:nvSpPr>
        <p:spPr>
          <a:xfrm>
            <a:off x="6728348" y="2105561"/>
            <a:ext cx="2017248" cy="1323439"/>
          </a:xfrm>
          <a:prstGeom prst="rect">
            <a:avLst/>
          </a:prstGeom>
        </p:spPr>
        <p:txBody>
          <a:bodyPr wrap="square">
            <a:spAutoFit/>
          </a:bodyPr>
          <a:lstStyle/>
          <a:p>
            <a:pPr algn="ctr"/>
            <a:r>
              <a:rPr lang="tr-TR" sz="1600" b="1" dirty="0"/>
              <a:t>Kalbin çok hızlı atmaya başladığında derin derin nefes </a:t>
            </a:r>
            <a:r>
              <a:rPr lang="tr-TR" sz="1600" b="1" dirty="0" smtClean="0"/>
              <a:t>al, içinden say </a:t>
            </a:r>
            <a:r>
              <a:rPr lang="tr-TR" sz="1600" b="1" dirty="0"/>
              <a:t>ve sakinleş</a:t>
            </a:r>
          </a:p>
        </p:txBody>
      </p:sp>
      <p:pic>
        <p:nvPicPr>
          <p:cNvPr id="15" name="Resim 14"/>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57071" y="3834853"/>
            <a:ext cx="3273734" cy="2412322"/>
          </a:xfrm>
          <a:prstGeom prst="rect">
            <a:avLst/>
          </a:prstGeom>
        </p:spPr>
      </p:pic>
      <p:sp>
        <p:nvSpPr>
          <p:cNvPr id="16" name="Dikdörtgen 15"/>
          <p:cNvSpPr/>
          <p:nvPr/>
        </p:nvSpPr>
        <p:spPr>
          <a:xfrm>
            <a:off x="1478242" y="4360716"/>
            <a:ext cx="1428731" cy="1477328"/>
          </a:xfrm>
          <a:prstGeom prst="rect">
            <a:avLst/>
          </a:prstGeom>
        </p:spPr>
        <p:txBody>
          <a:bodyPr wrap="square">
            <a:spAutoFit/>
          </a:bodyPr>
          <a:lstStyle/>
          <a:p>
            <a:pPr algn="ctr"/>
            <a:r>
              <a:rPr lang="tr-TR" b="1" dirty="0"/>
              <a:t>Öfkenin altındaki duyguları anlamaya çalış</a:t>
            </a:r>
          </a:p>
        </p:txBody>
      </p:sp>
      <p:sp>
        <p:nvSpPr>
          <p:cNvPr id="17" name="Dikdörtgen 16"/>
          <p:cNvSpPr/>
          <p:nvPr/>
        </p:nvSpPr>
        <p:spPr>
          <a:xfrm>
            <a:off x="4774540" y="4452608"/>
            <a:ext cx="1832937" cy="1323439"/>
          </a:xfrm>
          <a:prstGeom prst="rect">
            <a:avLst/>
          </a:prstGeom>
        </p:spPr>
        <p:txBody>
          <a:bodyPr wrap="square">
            <a:spAutoFit/>
          </a:bodyPr>
          <a:lstStyle/>
          <a:p>
            <a:pPr algn="ctr"/>
            <a:r>
              <a:rPr lang="tr-TR" sz="1600" b="1" dirty="0"/>
              <a:t>Seni öfkelendiren durumun bulunduğu ortamdan bir süre uzaklaş </a:t>
            </a:r>
          </a:p>
        </p:txBody>
      </p:sp>
      <p:pic>
        <p:nvPicPr>
          <p:cNvPr id="18" name="Resim 17"/>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871234" y="3718199"/>
            <a:ext cx="3577278" cy="2528976"/>
          </a:xfrm>
          <a:prstGeom prst="rect">
            <a:avLst/>
          </a:prstGeom>
        </p:spPr>
      </p:pic>
    </p:spTree>
    <p:extLst>
      <p:ext uri="{BB962C8B-B14F-4D97-AF65-F5344CB8AC3E}">
        <p14:creationId xmlns:p14="http://schemas.microsoft.com/office/powerpoint/2010/main" val="2774400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6078" y="1350784"/>
            <a:ext cx="4159523" cy="4159523"/>
          </a:xfrm>
          <a:prstGeom prst="rect">
            <a:avLst/>
          </a:prstGeom>
        </p:spPr>
      </p:pic>
      <p:pic>
        <p:nvPicPr>
          <p:cNvPr id="10" name="Resim 9"/>
          <p:cNvPicPr>
            <a:picLocks noChangeAspect="1"/>
          </p:cNvPicPr>
          <p:nvPr/>
        </p:nvPicPr>
        <p:blipFill rotWithShape="1">
          <a:blip r:embed="rId5" cstate="print">
            <a:extLst>
              <a:ext uri="{28A0092B-C50C-407E-A947-70E740481C1C}">
                <a14:useLocalDpi xmlns:a14="http://schemas.microsoft.com/office/drawing/2010/main" val="0"/>
              </a:ext>
            </a:extLst>
          </a:blip>
          <a:srcRect l="7541" t="50526" r="50951"/>
          <a:stretch/>
        </p:blipFill>
        <p:spPr>
          <a:xfrm>
            <a:off x="6018122" y="4155288"/>
            <a:ext cx="3207474" cy="2702712"/>
          </a:xfrm>
          <a:prstGeom prst="rect">
            <a:avLst/>
          </a:prstGeom>
        </p:spPr>
      </p:pic>
      <p:sp>
        <p:nvSpPr>
          <p:cNvPr id="5" name="Metin kutusu 4"/>
          <p:cNvSpPr txBox="1"/>
          <p:nvPr/>
        </p:nvSpPr>
        <p:spPr>
          <a:xfrm>
            <a:off x="3333967" y="436729"/>
            <a:ext cx="3238066" cy="400110"/>
          </a:xfrm>
          <a:prstGeom prst="rect">
            <a:avLst/>
          </a:prstGeom>
          <a:noFill/>
        </p:spPr>
        <p:txBody>
          <a:bodyPr wrap="none" rtlCol="0">
            <a:spAutoFit/>
          </a:bodyPr>
          <a:lstStyle/>
          <a:p>
            <a:r>
              <a:rPr lang="tr-TR" sz="2000" b="1" dirty="0" smtClean="0"/>
              <a:t>GEVŞE… DÜŞÜN… DAVRAN…</a:t>
            </a:r>
            <a:endParaRPr lang="tr-TR" sz="2000" b="1" dirty="0"/>
          </a:p>
        </p:txBody>
      </p:sp>
      <p:sp>
        <p:nvSpPr>
          <p:cNvPr id="3" name="Dikdörtgen 2"/>
          <p:cNvSpPr/>
          <p:nvPr/>
        </p:nvSpPr>
        <p:spPr>
          <a:xfrm>
            <a:off x="6445555" y="4688518"/>
            <a:ext cx="2352608" cy="1323439"/>
          </a:xfrm>
          <a:prstGeom prst="rect">
            <a:avLst/>
          </a:prstGeom>
        </p:spPr>
        <p:txBody>
          <a:bodyPr wrap="square">
            <a:spAutoFit/>
          </a:bodyPr>
          <a:lstStyle/>
          <a:p>
            <a:pPr algn="ctr"/>
            <a:r>
              <a:rPr lang="tr-TR" sz="2000" b="1" dirty="0" smtClean="0"/>
              <a:t>Alternatiflerim </a:t>
            </a:r>
            <a:r>
              <a:rPr lang="tr-TR" sz="2000" b="1" dirty="0"/>
              <a:t>Neler?</a:t>
            </a:r>
          </a:p>
          <a:p>
            <a:pPr algn="ctr"/>
            <a:r>
              <a:rPr lang="tr-TR" sz="2000" b="1" dirty="0"/>
              <a:t>En İyi ve En Faydalı Yol Hangisi?</a:t>
            </a:r>
          </a:p>
        </p:txBody>
      </p:sp>
      <p:pic>
        <p:nvPicPr>
          <p:cNvPr id="6" name="Resim 5"/>
          <p:cNvPicPr>
            <a:picLocks noChangeAspect="1"/>
          </p:cNvPicPr>
          <p:nvPr/>
        </p:nvPicPr>
        <p:blipFill rotWithShape="1">
          <a:blip r:embed="rId6" cstate="print">
            <a:extLst>
              <a:ext uri="{28A0092B-C50C-407E-A947-70E740481C1C}">
                <a14:useLocalDpi xmlns:a14="http://schemas.microsoft.com/office/drawing/2010/main" val="0"/>
              </a:ext>
            </a:extLst>
          </a:blip>
          <a:srcRect l="7353" r="51752" b="48513"/>
          <a:stretch/>
        </p:blipFill>
        <p:spPr>
          <a:xfrm flipH="1">
            <a:off x="181280" y="1598986"/>
            <a:ext cx="3079796" cy="2741237"/>
          </a:xfrm>
          <a:prstGeom prst="rect">
            <a:avLst/>
          </a:prstGeom>
        </p:spPr>
      </p:pic>
      <p:pic>
        <p:nvPicPr>
          <p:cNvPr id="8" name="Resim 7"/>
          <p:cNvPicPr>
            <a:picLocks noChangeAspect="1"/>
          </p:cNvPicPr>
          <p:nvPr/>
        </p:nvPicPr>
        <p:blipFill rotWithShape="1">
          <a:blip r:embed="rId7" cstate="print">
            <a:extLst>
              <a:ext uri="{28A0092B-C50C-407E-A947-70E740481C1C}">
                <a14:useLocalDpi xmlns:a14="http://schemas.microsoft.com/office/drawing/2010/main" val="0"/>
              </a:ext>
            </a:extLst>
          </a:blip>
          <a:srcRect l="47945" r="10434" b="53094"/>
          <a:stretch/>
        </p:blipFill>
        <p:spPr>
          <a:xfrm>
            <a:off x="703648" y="4242691"/>
            <a:ext cx="3011975" cy="2399797"/>
          </a:xfrm>
          <a:prstGeom prst="rect">
            <a:avLst/>
          </a:prstGeom>
        </p:spPr>
      </p:pic>
      <p:pic>
        <p:nvPicPr>
          <p:cNvPr id="9" name="Resim 8"/>
          <p:cNvPicPr>
            <a:picLocks noChangeAspect="1"/>
          </p:cNvPicPr>
          <p:nvPr/>
        </p:nvPicPr>
        <p:blipFill rotWithShape="1">
          <a:blip r:embed="rId8" cstate="print">
            <a:extLst>
              <a:ext uri="{28A0092B-C50C-407E-A947-70E740481C1C}">
                <a14:useLocalDpi xmlns:a14="http://schemas.microsoft.com/office/drawing/2010/main" val="0"/>
              </a:ext>
            </a:extLst>
          </a:blip>
          <a:srcRect l="48668" t="47890" r="9567" b="1"/>
          <a:stretch/>
        </p:blipFill>
        <p:spPr>
          <a:xfrm flipH="1">
            <a:off x="6675523" y="1052713"/>
            <a:ext cx="2942799" cy="2595706"/>
          </a:xfrm>
          <a:prstGeom prst="rect">
            <a:avLst/>
          </a:prstGeom>
        </p:spPr>
      </p:pic>
      <p:sp>
        <p:nvSpPr>
          <p:cNvPr id="11" name="Dikdörtgen 10"/>
          <p:cNvSpPr/>
          <p:nvPr/>
        </p:nvSpPr>
        <p:spPr>
          <a:xfrm>
            <a:off x="559375" y="2569656"/>
            <a:ext cx="2340321" cy="830997"/>
          </a:xfrm>
          <a:prstGeom prst="rect">
            <a:avLst/>
          </a:prstGeom>
        </p:spPr>
        <p:txBody>
          <a:bodyPr wrap="none">
            <a:spAutoFit/>
          </a:bodyPr>
          <a:lstStyle/>
          <a:p>
            <a:pPr algn="ctr"/>
            <a:r>
              <a:rPr lang="tr-TR" sz="2400" b="1" dirty="0"/>
              <a:t>Öfkemin Altında </a:t>
            </a:r>
            <a:endParaRPr lang="tr-TR" sz="2400" b="1" dirty="0" smtClean="0"/>
          </a:p>
          <a:p>
            <a:pPr algn="ctr"/>
            <a:r>
              <a:rPr lang="tr-TR" sz="2400" b="1" dirty="0" smtClean="0"/>
              <a:t>Ne </a:t>
            </a:r>
            <a:r>
              <a:rPr lang="tr-TR" sz="2400" b="1" dirty="0"/>
              <a:t>Var?</a:t>
            </a:r>
          </a:p>
        </p:txBody>
      </p:sp>
      <p:sp>
        <p:nvSpPr>
          <p:cNvPr id="12" name="Dikdörtgen 11"/>
          <p:cNvSpPr/>
          <p:nvPr/>
        </p:nvSpPr>
        <p:spPr>
          <a:xfrm rot="492179">
            <a:off x="7133613" y="1561358"/>
            <a:ext cx="1934583" cy="1323439"/>
          </a:xfrm>
          <a:prstGeom prst="rect">
            <a:avLst/>
          </a:prstGeom>
        </p:spPr>
        <p:txBody>
          <a:bodyPr wrap="square">
            <a:spAutoFit/>
          </a:bodyPr>
          <a:lstStyle/>
          <a:p>
            <a:pPr algn="ctr"/>
            <a:r>
              <a:rPr lang="tr-TR" sz="2000" b="1" dirty="0"/>
              <a:t>Yıkıcı ve Saldırgan Olmayan Çözüm Yolları Neler?</a:t>
            </a:r>
          </a:p>
        </p:txBody>
      </p:sp>
      <p:sp>
        <p:nvSpPr>
          <p:cNvPr id="13" name="Dikdörtgen 12"/>
          <p:cNvSpPr/>
          <p:nvPr/>
        </p:nvSpPr>
        <p:spPr>
          <a:xfrm>
            <a:off x="1318473" y="5040520"/>
            <a:ext cx="1659639" cy="707886"/>
          </a:xfrm>
          <a:prstGeom prst="rect">
            <a:avLst/>
          </a:prstGeom>
        </p:spPr>
        <p:txBody>
          <a:bodyPr wrap="square">
            <a:spAutoFit/>
          </a:bodyPr>
          <a:lstStyle/>
          <a:p>
            <a:pPr algn="ctr"/>
            <a:r>
              <a:rPr lang="tr-TR" sz="2000" b="1" dirty="0"/>
              <a:t>Neye ve Niçin Öfkelendim ?</a:t>
            </a:r>
          </a:p>
        </p:txBody>
      </p:sp>
      <p:pic>
        <p:nvPicPr>
          <p:cNvPr id="15" name="Resim 14"/>
          <p:cNvPicPr>
            <a:picLocks noChangeAspect="1"/>
          </p:cNvPicPr>
          <p:nvPr/>
        </p:nvPicPr>
        <p:blipFill rotWithShape="1">
          <a:blip r:embed="rId9">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16" name="Metin kutusu 15"/>
          <p:cNvSpPr txBox="1"/>
          <p:nvPr/>
        </p:nvSpPr>
        <p:spPr>
          <a:xfrm rot="20626212">
            <a:off x="1154646" y="889998"/>
            <a:ext cx="853119" cy="461665"/>
          </a:xfrm>
          <a:prstGeom prst="rect">
            <a:avLst/>
          </a:prstGeom>
          <a:noFill/>
        </p:spPr>
        <p:txBody>
          <a:bodyPr wrap="none" rtlCol="0">
            <a:spAutoFit/>
          </a:bodyPr>
          <a:lstStyle/>
          <a:p>
            <a:r>
              <a:rPr lang="tr-TR" sz="2400" b="1" dirty="0" smtClean="0">
                <a:solidFill>
                  <a:srgbClr val="05214B"/>
                </a:solidFill>
              </a:rPr>
              <a:t>ÖFKE</a:t>
            </a:r>
            <a:endParaRPr lang="tr-TR" sz="2400" b="1" dirty="0">
              <a:solidFill>
                <a:srgbClr val="05214B"/>
              </a:solidFill>
            </a:endParaRPr>
          </a:p>
        </p:txBody>
      </p:sp>
    </p:spTree>
    <p:extLst>
      <p:ext uri="{BB962C8B-B14F-4D97-AF65-F5344CB8AC3E}">
        <p14:creationId xmlns:p14="http://schemas.microsoft.com/office/powerpoint/2010/main" val="3513370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5" name="Resim 4"/>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r="52846"/>
          <a:stretch/>
        </p:blipFill>
        <p:spPr>
          <a:xfrm>
            <a:off x="-240302" y="-363023"/>
            <a:ext cx="2694864" cy="2286000"/>
          </a:xfrm>
          <a:prstGeom prst="rect">
            <a:avLst/>
          </a:prstGeom>
        </p:spPr>
      </p:pic>
      <p:sp>
        <p:nvSpPr>
          <p:cNvPr id="6" name="Metin kutusu 5"/>
          <p:cNvSpPr txBox="1"/>
          <p:nvPr/>
        </p:nvSpPr>
        <p:spPr>
          <a:xfrm rot="20626212">
            <a:off x="1154646" y="889998"/>
            <a:ext cx="853119" cy="461665"/>
          </a:xfrm>
          <a:prstGeom prst="rect">
            <a:avLst/>
          </a:prstGeom>
          <a:noFill/>
        </p:spPr>
        <p:txBody>
          <a:bodyPr wrap="none" rtlCol="0">
            <a:spAutoFit/>
          </a:bodyPr>
          <a:lstStyle/>
          <a:p>
            <a:r>
              <a:rPr lang="tr-TR" sz="2400" b="1" dirty="0" smtClean="0">
                <a:solidFill>
                  <a:schemeClr val="bg1"/>
                </a:solidFill>
              </a:rPr>
              <a:t>ÖFKE</a:t>
            </a:r>
            <a:endParaRPr lang="tr-TR" sz="2400" b="1" dirty="0">
              <a:solidFill>
                <a:schemeClr val="bg1"/>
              </a:solidFill>
            </a:endParaRPr>
          </a:p>
        </p:txBody>
      </p:sp>
      <p:sp>
        <p:nvSpPr>
          <p:cNvPr id="7" name="Metin kutusu 6"/>
          <p:cNvSpPr txBox="1"/>
          <p:nvPr/>
        </p:nvSpPr>
        <p:spPr>
          <a:xfrm>
            <a:off x="3162411" y="1406620"/>
            <a:ext cx="3879524" cy="523220"/>
          </a:xfrm>
          <a:prstGeom prst="rect">
            <a:avLst/>
          </a:prstGeom>
          <a:noFill/>
        </p:spPr>
        <p:txBody>
          <a:bodyPr wrap="none" rtlCol="0">
            <a:spAutoFit/>
          </a:bodyPr>
          <a:lstStyle/>
          <a:p>
            <a:r>
              <a:rPr lang="tr-TR" sz="2800" b="1" dirty="0" smtClean="0">
                <a:solidFill>
                  <a:srgbClr val="FFFF00"/>
                </a:solidFill>
              </a:rPr>
              <a:t>ÖFKEYİ KONTROL ETMEK</a:t>
            </a:r>
            <a:endParaRPr lang="tr-TR" sz="2800" b="1" dirty="0">
              <a:solidFill>
                <a:srgbClr val="FFFF00"/>
              </a:solidFill>
            </a:endParaRPr>
          </a:p>
        </p:txBody>
      </p:sp>
      <p:sp>
        <p:nvSpPr>
          <p:cNvPr id="8" name="Dikdörtgen 7"/>
          <p:cNvSpPr/>
          <p:nvPr/>
        </p:nvSpPr>
        <p:spPr>
          <a:xfrm>
            <a:off x="198521" y="2102789"/>
            <a:ext cx="6041858" cy="923330"/>
          </a:xfrm>
          <a:prstGeom prst="rect">
            <a:avLst/>
          </a:prstGeom>
        </p:spPr>
        <p:txBody>
          <a:bodyPr wrap="square">
            <a:spAutoFit/>
          </a:bodyPr>
          <a:lstStyle/>
          <a:p>
            <a:pPr algn="just"/>
            <a:r>
              <a:rPr lang="tr-TR" b="1" dirty="0">
                <a:solidFill>
                  <a:schemeClr val="bg1"/>
                </a:solidFill>
              </a:rPr>
              <a:t>Ben hiçbir şeye kızmam öfkelenmem demek yerine, kızdığımız şeylerin farkına varıp bunları uygun bir şekilde ifade etmemiz, kullanabileceğimiz en etkili yöntemdir. </a:t>
            </a:r>
          </a:p>
        </p:txBody>
      </p:sp>
      <p:sp>
        <p:nvSpPr>
          <p:cNvPr id="10" name="Metin kutusu 9"/>
          <p:cNvSpPr txBox="1"/>
          <p:nvPr/>
        </p:nvSpPr>
        <p:spPr>
          <a:xfrm>
            <a:off x="1267549" y="3233142"/>
            <a:ext cx="4506468" cy="2308324"/>
          </a:xfrm>
          <a:prstGeom prst="rect">
            <a:avLst/>
          </a:prstGeom>
          <a:noFill/>
        </p:spPr>
        <p:txBody>
          <a:bodyPr wrap="square" rtlCol="0">
            <a:spAutoFit/>
          </a:bodyPr>
          <a:lstStyle/>
          <a:p>
            <a:pPr algn="ctr"/>
            <a:r>
              <a:rPr lang="tr-TR" sz="2400" b="1" dirty="0" smtClean="0">
                <a:solidFill>
                  <a:srgbClr val="00A7EC"/>
                </a:solidFill>
              </a:rPr>
              <a:t>Unutma!</a:t>
            </a:r>
          </a:p>
          <a:p>
            <a:pPr algn="ctr"/>
            <a:r>
              <a:rPr lang="tr-TR" sz="2400" b="1" dirty="0" smtClean="0">
                <a:solidFill>
                  <a:schemeClr val="bg1"/>
                </a:solidFill>
              </a:rPr>
              <a:t>Öfkeni Kontrol Edebilmenin İlk Basamağı Bunu </a:t>
            </a:r>
            <a:r>
              <a:rPr lang="tr-TR" sz="2400" b="1" dirty="0" smtClean="0">
                <a:solidFill>
                  <a:srgbClr val="FF8701"/>
                </a:solidFill>
              </a:rPr>
              <a:t>İstemendir.</a:t>
            </a:r>
            <a:r>
              <a:rPr lang="tr-TR" sz="2400" b="1" dirty="0" smtClean="0">
                <a:solidFill>
                  <a:schemeClr val="bg1"/>
                </a:solidFill>
              </a:rPr>
              <a:t> Ancak Yıkıcı Tepkiler Vermek </a:t>
            </a:r>
            <a:r>
              <a:rPr lang="tr-TR" sz="2400" b="1" dirty="0" smtClean="0">
                <a:solidFill>
                  <a:srgbClr val="FFFF00"/>
                </a:solidFill>
              </a:rPr>
              <a:t>İstemediğinde</a:t>
            </a:r>
            <a:r>
              <a:rPr lang="tr-TR" sz="2400" b="1" dirty="0" smtClean="0">
                <a:solidFill>
                  <a:schemeClr val="bg1"/>
                </a:solidFill>
              </a:rPr>
              <a:t> Bunu Gerçekleştirebilirsin! </a:t>
            </a:r>
            <a:endParaRPr lang="tr-TR" sz="2400" b="1" dirty="0">
              <a:solidFill>
                <a:schemeClr val="bg1"/>
              </a:solidFill>
            </a:endParaRPr>
          </a:p>
        </p:txBody>
      </p:sp>
      <p:sp>
        <p:nvSpPr>
          <p:cNvPr id="11" name="Metin kutusu 10"/>
          <p:cNvSpPr txBox="1"/>
          <p:nvPr/>
        </p:nvSpPr>
        <p:spPr>
          <a:xfrm>
            <a:off x="0" y="6031832"/>
            <a:ext cx="9905999" cy="646331"/>
          </a:xfrm>
          <a:prstGeom prst="rect">
            <a:avLst/>
          </a:prstGeom>
          <a:solidFill>
            <a:schemeClr val="accent2">
              <a:lumMod val="75000"/>
              <a:alpha val="79000"/>
            </a:schemeClr>
          </a:solidFill>
        </p:spPr>
        <p:txBody>
          <a:bodyPr wrap="square" rtlCol="0">
            <a:spAutoFit/>
          </a:bodyPr>
          <a:lstStyle/>
          <a:p>
            <a:pPr algn="ctr"/>
            <a:r>
              <a:rPr lang="tr-TR" b="1" dirty="0" smtClean="0">
                <a:solidFill>
                  <a:schemeClr val="bg1"/>
                </a:solidFill>
              </a:rPr>
              <a:t>Öfke ve başa çıkma yolları ile ilgili daha ayrıntılı bilgi istiyorsanız: sorgunram.meb.k12.tr </a:t>
            </a:r>
            <a:r>
              <a:rPr lang="tr-TR" b="1" dirty="0" smtClean="0">
                <a:solidFill>
                  <a:schemeClr val="bg1"/>
                </a:solidFill>
                <a:sym typeface="Wingdings" panose="05000000000000000000" pitchFamily="2" charset="2"/>
              </a:rPr>
              <a:t> İyi Örnekler</a:t>
            </a:r>
          </a:p>
          <a:p>
            <a:pPr algn="ctr"/>
            <a:r>
              <a:rPr lang="tr-TR" b="1" dirty="0" smtClean="0">
                <a:solidFill>
                  <a:schemeClr val="bg1"/>
                </a:solidFill>
                <a:sym typeface="Wingdings" panose="05000000000000000000" pitchFamily="2" charset="2"/>
              </a:rPr>
              <a:t>ALO Rehberlik Hattı  0354 415 21 35</a:t>
            </a:r>
            <a:endParaRPr lang="tr-TR" b="1" dirty="0">
              <a:solidFill>
                <a:schemeClr val="bg1"/>
              </a:solidFill>
            </a:endParaRPr>
          </a:p>
        </p:txBody>
      </p:sp>
    </p:spTree>
    <p:extLst>
      <p:ext uri="{BB962C8B-B14F-4D97-AF65-F5344CB8AC3E}">
        <p14:creationId xmlns:p14="http://schemas.microsoft.com/office/powerpoint/2010/main" val="4128785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24" y="0"/>
            <a:ext cx="9700752" cy="6858000"/>
          </a:xfrm>
          <a:prstGeom prst="rect">
            <a:avLst/>
          </a:prstGeom>
        </p:spPr>
      </p:pic>
      <p:sp>
        <p:nvSpPr>
          <p:cNvPr id="5" name="Metin kutusu 4"/>
          <p:cNvSpPr txBox="1"/>
          <p:nvPr/>
        </p:nvSpPr>
        <p:spPr>
          <a:xfrm>
            <a:off x="2640484" y="3839565"/>
            <a:ext cx="4597734" cy="1077218"/>
          </a:xfrm>
          <a:prstGeom prst="rect">
            <a:avLst/>
          </a:prstGeom>
          <a:noFill/>
        </p:spPr>
        <p:txBody>
          <a:bodyPr wrap="none" rtlCol="0">
            <a:spAutoFit/>
          </a:bodyPr>
          <a:lstStyle/>
          <a:p>
            <a:pPr algn="ctr"/>
            <a:r>
              <a:rPr lang="tr-TR" sz="3200" spc="300" dirty="0" smtClean="0">
                <a:solidFill>
                  <a:schemeClr val="bg2">
                    <a:lumMod val="90000"/>
                  </a:schemeClr>
                </a:solidFill>
                <a:latin typeface="Arial Black" panose="020B0A04020102020204" pitchFamily="34" charset="0"/>
                <a:cs typeface="Gecko Personal Use Only" pitchFamily="2" charset="0"/>
              </a:rPr>
              <a:t>GENÇLER ARASI </a:t>
            </a:r>
          </a:p>
          <a:p>
            <a:pPr algn="ctr"/>
            <a:r>
              <a:rPr lang="tr-TR" sz="3200" spc="300" dirty="0" smtClean="0">
                <a:solidFill>
                  <a:schemeClr val="bg2">
                    <a:lumMod val="90000"/>
                  </a:schemeClr>
                </a:solidFill>
                <a:latin typeface="Arial Black" panose="020B0A04020102020204" pitchFamily="34" charset="0"/>
                <a:cs typeface="Gecko Personal Use Only" pitchFamily="2" charset="0"/>
              </a:rPr>
              <a:t>GÜVENLİ İLİŞKİ</a:t>
            </a:r>
            <a:endParaRPr lang="tr-TR" sz="3200" spc="300" dirty="0">
              <a:solidFill>
                <a:schemeClr val="bg2">
                  <a:lumMod val="90000"/>
                </a:schemeClr>
              </a:solidFill>
              <a:latin typeface="Arial Black" panose="020B0A04020102020204" pitchFamily="34" charset="0"/>
              <a:cs typeface="Gecko Personal Use Only" pitchFamily="2" charset="0"/>
            </a:endParaRPr>
          </a:p>
        </p:txBody>
      </p:sp>
      <p:sp>
        <p:nvSpPr>
          <p:cNvPr id="2" name="Metin kutusu 1"/>
          <p:cNvSpPr txBox="1"/>
          <p:nvPr/>
        </p:nvSpPr>
        <p:spPr>
          <a:xfrm>
            <a:off x="237697" y="6211948"/>
            <a:ext cx="9403308" cy="584775"/>
          </a:xfrm>
          <a:prstGeom prst="rect">
            <a:avLst/>
          </a:prstGeom>
          <a:noFill/>
        </p:spPr>
        <p:txBody>
          <a:bodyPr wrap="square" rtlCol="0">
            <a:spAutoFit/>
          </a:bodyPr>
          <a:lstStyle/>
          <a:p>
            <a:r>
              <a:rPr lang="tr-TR" sz="1600" dirty="0" smtClean="0"/>
              <a:t>İçerikte «</a:t>
            </a:r>
            <a:r>
              <a:rPr lang="tr-TR" sz="1600" dirty="0"/>
              <a:t>Cinsel Şiddetle Mücadele Derneği </a:t>
            </a:r>
            <a:r>
              <a:rPr lang="tr-TR" sz="1600" dirty="0" smtClean="0"/>
              <a:t>Projesi </a:t>
            </a:r>
            <a:r>
              <a:rPr lang="tr-TR" sz="1600" b="1" dirty="0" smtClean="0"/>
              <a:t>Ne Var Ne Yok? </a:t>
            </a:r>
            <a:r>
              <a:rPr lang="tr-TR" sz="1600" dirty="0" smtClean="0"/>
              <a:t>Gençlerle Güvenli İlişkiler Üzerine Çalışmak Eğitimciler ve Uygulayıcılar İçin Uygulama El Kitabı»’</a:t>
            </a:r>
            <a:r>
              <a:rPr lang="tr-TR" sz="1600" dirty="0" err="1" smtClean="0"/>
              <a:t>ndan</a:t>
            </a:r>
            <a:r>
              <a:rPr lang="tr-TR" sz="1600" dirty="0" smtClean="0"/>
              <a:t> faydalanılmıştır. </a:t>
            </a:r>
            <a:endParaRPr lang="tr-TR" sz="1600" dirty="0"/>
          </a:p>
        </p:txBody>
      </p:sp>
    </p:spTree>
    <p:extLst>
      <p:ext uri="{BB962C8B-B14F-4D97-AF65-F5344CB8AC3E}">
        <p14:creationId xmlns:p14="http://schemas.microsoft.com/office/powerpoint/2010/main" val="539067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24" y="0"/>
            <a:ext cx="9700752" cy="6858000"/>
          </a:xfrm>
          <a:prstGeom prst="rect">
            <a:avLst/>
          </a:prstGeom>
        </p:spPr>
      </p:pic>
      <p:sp>
        <p:nvSpPr>
          <p:cNvPr id="5" name="Metin kutusu 4"/>
          <p:cNvSpPr txBox="1"/>
          <p:nvPr/>
        </p:nvSpPr>
        <p:spPr>
          <a:xfrm>
            <a:off x="0" y="191069"/>
            <a:ext cx="9906000" cy="461665"/>
          </a:xfrm>
          <a:prstGeom prst="rect">
            <a:avLst/>
          </a:prstGeom>
          <a:solidFill>
            <a:schemeClr val="accent3">
              <a:lumMod val="60000"/>
              <a:lumOff val="40000"/>
              <a:alpha val="73000"/>
            </a:schemeClr>
          </a:solidFill>
        </p:spPr>
        <p:txBody>
          <a:bodyPr wrap="square" rtlCol="0">
            <a:spAutoFit/>
          </a:bodyPr>
          <a:lstStyle/>
          <a:p>
            <a:pPr algn="ctr"/>
            <a:r>
              <a:rPr lang="tr-TR" sz="2400" b="1" dirty="0" smtClean="0"/>
              <a:t>ARKADAŞLIK İLİŞKİLERİNDE SAHİP OLDUĞUNUZ HAKLAR</a:t>
            </a:r>
            <a:endParaRPr lang="tr-TR" sz="2400" b="1" dirty="0"/>
          </a:p>
        </p:txBody>
      </p:sp>
      <p:sp>
        <p:nvSpPr>
          <p:cNvPr id="7" name="Metin kutusu 6"/>
          <p:cNvSpPr txBox="1"/>
          <p:nvPr/>
        </p:nvSpPr>
        <p:spPr>
          <a:xfrm>
            <a:off x="4220200" y="1681990"/>
            <a:ext cx="1383712" cy="923330"/>
          </a:xfrm>
          <a:prstGeom prst="rect">
            <a:avLst/>
          </a:prstGeom>
          <a:noFill/>
        </p:spPr>
        <p:txBody>
          <a:bodyPr wrap="none" rtlCol="0">
            <a:spAutoFit/>
          </a:bodyPr>
          <a:lstStyle/>
          <a:p>
            <a:pPr algn="ctr"/>
            <a:r>
              <a:rPr lang="tr-TR" b="1" dirty="0" smtClean="0"/>
              <a:t>Eşit Olma </a:t>
            </a:r>
          </a:p>
          <a:p>
            <a:pPr algn="ctr"/>
            <a:r>
              <a:rPr lang="tr-TR" b="1" dirty="0" smtClean="0"/>
              <a:t>ve </a:t>
            </a:r>
          </a:p>
          <a:p>
            <a:pPr algn="ctr"/>
            <a:r>
              <a:rPr lang="tr-TR" b="1" dirty="0" smtClean="0"/>
              <a:t>Saygı Görme</a:t>
            </a:r>
            <a:endParaRPr lang="tr-TR" b="1" dirty="0"/>
          </a:p>
        </p:txBody>
      </p:sp>
      <p:sp>
        <p:nvSpPr>
          <p:cNvPr id="9" name="Metin kutusu 8"/>
          <p:cNvSpPr txBox="1"/>
          <p:nvPr/>
        </p:nvSpPr>
        <p:spPr>
          <a:xfrm>
            <a:off x="5880379" y="3292519"/>
            <a:ext cx="1462117" cy="1077218"/>
          </a:xfrm>
          <a:prstGeom prst="rect">
            <a:avLst/>
          </a:prstGeom>
          <a:noFill/>
        </p:spPr>
        <p:txBody>
          <a:bodyPr wrap="square" rtlCol="0">
            <a:spAutoFit/>
          </a:bodyPr>
          <a:lstStyle/>
          <a:p>
            <a:pPr algn="ctr"/>
            <a:r>
              <a:rPr lang="tr-TR" sz="1600" b="1" dirty="0" smtClean="0"/>
              <a:t>Bedenin ve Sınırlarınla İlgili Karar Verme</a:t>
            </a:r>
            <a:endParaRPr lang="tr-TR" sz="1600" b="1" dirty="0"/>
          </a:p>
        </p:txBody>
      </p:sp>
      <p:sp>
        <p:nvSpPr>
          <p:cNvPr id="10" name="Metin kutusu 9"/>
          <p:cNvSpPr txBox="1"/>
          <p:nvPr/>
        </p:nvSpPr>
        <p:spPr>
          <a:xfrm>
            <a:off x="7656393" y="4943804"/>
            <a:ext cx="1307908" cy="830997"/>
          </a:xfrm>
          <a:prstGeom prst="rect">
            <a:avLst/>
          </a:prstGeom>
          <a:noFill/>
        </p:spPr>
        <p:txBody>
          <a:bodyPr wrap="square" rtlCol="0">
            <a:spAutoFit/>
          </a:bodyPr>
          <a:lstStyle/>
          <a:p>
            <a:pPr algn="ctr"/>
            <a:r>
              <a:rPr lang="tr-TR" sz="1600" b="1" dirty="0" smtClean="0"/>
              <a:t>Kendine Ait Özel Alan ve Zaman</a:t>
            </a:r>
            <a:endParaRPr lang="tr-TR" sz="1600" b="1" dirty="0"/>
          </a:p>
        </p:txBody>
      </p:sp>
      <p:sp>
        <p:nvSpPr>
          <p:cNvPr id="11" name="Metin kutusu 10"/>
          <p:cNvSpPr txBox="1"/>
          <p:nvPr/>
        </p:nvSpPr>
        <p:spPr>
          <a:xfrm>
            <a:off x="4079071" y="5359302"/>
            <a:ext cx="1665969" cy="369332"/>
          </a:xfrm>
          <a:prstGeom prst="rect">
            <a:avLst/>
          </a:prstGeom>
          <a:noFill/>
        </p:spPr>
        <p:txBody>
          <a:bodyPr wrap="none" rtlCol="0">
            <a:spAutoFit/>
          </a:bodyPr>
          <a:lstStyle/>
          <a:p>
            <a:r>
              <a:rPr lang="tr-TR" b="1" dirty="0" smtClean="0"/>
              <a:t>Farklı Düşünme</a:t>
            </a:r>
            <a:endParaRPr lang="tr-TR" b="1" dirty="0"/>
          </a:p>
        </p:txBody>
      </p:sp>
      <p:sp>
        <p:nvSpPr>
          <p:cNvPr id="12" name="Metin kutusu 11"/>
          <p:cNvSpPr txBox="1"/>
          <p:nvPr/>
        </p:nvSpPr>
        <p:spPr>
          <a:xfrm>
            <a:off x="2571061" y="3570701"/>
            <a:ext cx="1304203" cy="369332"/>
          </a:xfrm>
          <a:prstGeom prst="rect">
            <a:avLst/>
          </a:prstGeom>
          <a:noFill/>
        </p:spPr>
        <p:txBody>
          <a:bodyPr wrap="none" rtlCol="0">
            <a:spAutoFit/>
          </a:bodyPr>
          <a:lstStyle/>
          <a:p>
            <a:r>
              <a:rPr lang="tr-TR" b="1" dirty="0" smtClean="0"/>
              <a:t>Hayır Deme</a:t>
            </a:r>
            <a:endParaRPr lang="tr-TR" b="1" dirty="0"/>
          </a:p>
        </p:txBody>
      </p:sp>
      <p:sp>
        <p:nvSpPr>
          <p:cNvPr id="13" name="Metin kutusu 12"/>
          <p:cNvSpPr txBox="1"/>
          <p:nvPr/>
        </p:nvSpPr>
        <p:spPr>
          <a:xfrm>
            <a:off x="597222" y="5174636"/>
            <a:ext cx="1684115" cy="369332"/>
          </a:xfrm>
          <a:prstGeom prst="rect">
            <a:avLst/>
          </a:prstGeom>
          <a:noFill/>
        </p:spPr>
        <p:txBody>
          <a:bodyPr wrap="none" rtlCol="0">
            <a:spAutoFit/>
          </a:bodyPr>
          <a:lstStyle/>
          <a:p>
            <a:r>
              <a:rPr lang="tr-TR" b="1" dirty="0" smtClean="0"/>
              <a:t>Fikir Değiştirme</a:t>
            </a:r>
            <a:endParaRPr lang="tr-TR" b="1" dirty="0"/>
          </a:p>
        </p:txBody>
      </p:sp>
    </p:spTree>
    <p:extLst>
      <p:ext uri="{BB962C8B-B14F-4D97-AF65-F5344CB8AC3E}">
        <p14:creationId xmlns:p14="http://schemas.microsoft.com/office/powerpoint/2010/main" val="2485266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709683" y="579293"/>
            <a:ext cx="9906000" cy="6858000"/>
          </a:xfrm>
          <a:prstGeom prst="rect">
            <a:avLst/>
          </a:prstGeom>
        </p:spPr>
      </p:pic>
      <p:pic>
        <p:nvPicPr>
          <p:cNvPr id="13" name="Resim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024" y="0"/>
            <a:ext cx="9700752" cy="6858000"/>
          </a:xfrm>
          <a:prstGeom prst="rect">
            <a:avLst/>
          </a:prstGeom>
        </p:spPr>
      </p:pic>
      <p:pic>
        <p:nvPicPr>
          <p:cNvPr id="5" name="Resim 4"/>
          <p:cNvPicPr>
            <a:picLocks noChangeAspect="1"/>
          </p:cNvPicPr>
          <p:nvPr/>
        </p:nvPicPr>
        <p:blipFill rotWithShape="1">
          <a:blip r:embed="rId5" cstate="print">
            <a:extLst>
              <a:ext uri="{28A0092B-C50C-407E-A947-70E740481C1C}">
                <a14:useLocalDpi xmlns:a14="http://schemas.microsoft.com/office/drawing/2010/main" val="0"/>
              </a:ext>
            </a:extLst>
          </a:blip>
          <a:srcRect l="6680" r="6375"/>
          <a:stretch/>
        </p:blipFill>
        <p:spPr>
          <a:xfrm rot="2259501">
            <a:off x="6315786" y="1000971"/>
            <a:ext cx="3507745" cy="2852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Metin kutusu 6"/>
          <p:cNvSpPr txBox="1"/>
          <p:nvPr/>
        </p:nvSpPr>
        <p:spPr>
          <a:xfrm>
            <a:off x="0" y="191069"/>
            <a:ext cx="9906000" cy="461665"/>
          </a:xfrm>
          <a:prstGeom prst="rect">
            <a:avLst/>
          </a:prstGeom>
          <a:solidFill>
            <a:schemeClr val="accent3">
              <a:lumMod val="60000"/>
              <a:lumOff val="40000"/>
              <a:alpha val="73000"/>
            </a:schemeClr>
          </a:solidFill>
        </p:spPr>
        <p:txBody>
          <a:bodyPr wrap="square" rtlCol="0">
            <a:spAutoFit/>
          </a:bodyPr>
          <a:lstStyle/>
          <a:p>
            <a:pPr algn="ctr"/>
            <a:r>
              <a:rPr lang="tr-TR" sz="2400" b="1" dirty="0" smtClean="0"/>
              <a:t>ARKADAŞLIK İLİŞKİLERİNDE SAHİP OLDUĞUNUZ HAKLAR</a:t>
            </a:r>
            <a:endParaRPr lang="tr-TR" sz="2400" b="1" dirty="0"/>
          </a:p>
        </p:txBody>
      </p:sp>
      <p:sp>
        <p:nvSpPr>
          <p:cNvPr id="9" name="Metin kutusu 8"/>
          <p:cNvSpPr txBox="1"/>
          <p:nvPr/>
        </p:nvSpPr>
        <p:spPr>
          <a:xfrm>
            <a:off x="1308164" y="3216758"/>
            <a:ext cx="1596788" cy="954107"/>
          </a:xfrm>
          <a:prstGeom prst="rect">
            <a:avLst/>
          </a:prstGeom>
          <a:noFill/>
        </p:spPr>
        <p:txBody>
          <a:bodyPr wrap="square" rtlCol="0">
            <a:spAutoFit/>
          </a:bodyPr>
          <a:lstStyle/>
          <a:p>
            <a:pPr algn="ctr"/>
            <a:r>
              <a:rPr lang="tr-TR" sz="1400" b="1" dirty="0" smtClean="0"/>
              <a:t>Diğer Arkadaşlarından ve Hobilerinden Ödün Vermeme</a:t>
            </a:r>
            <a:endParaRPr lang="tr-TR" sz="1400" b="1" dirty="0"/>
          </a:p>
        </p:txBody>
      </p:sp>
      <p:sp>
        <p:nvSpPr>
          <p:cNvPr id="10" name="Metin kutusu 9"/>
          <p:cNvSpPr txBox="1"/>
          <p:nvPr/>
        </p:nvSpPr>
        <p:spPr>
          <a:xfrm>
            <a:off x="3159457" y="1811319"/>
            <a:ext cx="1419368" cy="830997"/>
          </a:xfrm>
          <a:prstGeom prst="rect">
            <a:avLst/>
          </a:prstGeom>
          <a:noFill/>
        </p:spPr>
        <p:txBody>
          <a:bodyPr wrap="square" rtlCol="0">
            <a:spAutoFit/>
          </a:bodyPr>
          <a:lstStyle/>
          <a:p>
            <a:pPr algn="ctr"/>
            <a:r>
              <a:rPr lang="tr-TR" sz="1600" b="1" dirty="0" smtClean="0"/>
              <a:t>İstemediğin Bir Arkadaşlığı Sonlandırma</a:t>
            </a:r>
            <a:endParaRPr lang="tr-TR" sz="1600" b="1" dirty="0"/>
          </a:p>
        </p:txBody>
      </p:sp>
      <p:sp>
        <p:nvSpPr>
          <p:cNvPr id="11" name="Metin kutusu 10"/>
          <p:cNvSpPr txBox="1"/>
          <p:nvPr/>
        </p:nvSpPr>
        <p:spPr>
          <a:xfrm>
            <a:off x="4870229" y="3339868"/>
            <a:ext cx="1396114" cy="830997"/>
          </a:xfrm>
          <a:prstGeom prst="rect">
            <a:avLst/>
          </a:prstGeom>
          <a:noFill/>
        </p:spPr>
        <p:txBody>
          <a:bodyPr wrap="square" rtlCol="0">
            <a:spAutoFit/>
          </a:bodyPr>
          <a:lstStyle/>
          <a:p>
            <a:pPr algn="ctr"/>
            <a:r>
              <a:rPr lang="tr-TR" sz="1600" b="1" dirty="0" smtClean="0"/>
              <a:t>Korku ve Baskı Altında Hissetmeme</a:t>
            </a:r>
            <a:endParaRPr lang="tr-TR" sz="1600" b="1" dirty="0"/>
          </a:p>
        </p:txBody>
      </p:sp>
      <p:sp>
        <p:nvSpPr>
          <p:cNvPr id="12" name="Metin kutusu 11"/>
          <p:cNvSpPr txBox="1"/>
          <p:nvPr/>
        </p:nvSpPr>
        <p:spPr>
          <a:xfrm>
            <a:off x="3043452" y="5098934"/>
            <a:ext cx="1651379" cy="830997"/>
          </a:xfrm>
          <a:prstGeom prst="rect">
            <a:avLst/>
          </a:prstGeom>
          <a:noFill/>
        </p:spPr>
        <p:txBody>
          <a:bodyPr wrap="square" rtlCol="0">
            <a:spAutoFit/>
          </a:bodyPr>
          <a:lstStyle/>
          <a:p>
            <a:pPr algn="ctr"/>
            <a:r>
              <a:rPr lang="tr-TR" sz="1600" b="1" dirty="0" smtClean="0"/>
              <a:t>İhtiyaç Duyduğunda Destek İsteme</a:t>
            </a:r>
            <a:endParaRPr lang="tr-TR" sz="1600" b="1" dirty="0"/>
          </a:p>
        </p:txBody>
      </p:sp>
    </p:spTree>
    <p:extLst>
      <p:ext uri="{BB962C8B-B14F-4D97-AF65-F5344CB8AC3E}">
        <p14:creationId xmlns:p14="http://schemas.microsoft.com/office/powerpoint/2010/main" val="4186940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0" y="0"/>
            <a:ext cx="990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90412" cy="6858000"/>
          </a:xfrm>
          <a:prstGeom prst="rect">
            <a:avLst/>
          </a:prstGeom>
        </p:spPr>
      </p:pic>
      <p:sp>
        <p:nvSpPr>
          <p:cNvPr id="4" name="Metin kutusu 3"/>
          <p:cNvSpPr txBox="1"/>
          <p:nvPr/>
        </p:nvSpPr>
        <p:spPr>
          <a:xfrm>
            <a:off x="313899" y="716845"/>
            <a:ext cx="3949326" cy="1200329"/>
          </a:xfrm>
          <a:prstGeom prst="rect">
            <a:avLst/>
          </a:prstGeom>
          <a:noFill/>
        </p:spPr>
        <p:txBody>
          <a:bodyPr wrap="square" rtlCol="0">
            <a:spAutoFit/>
          </a:bodyPr>
          <a:lstStyle/>
          <a:p>
            <a:pPr algn="just"/>
            <a:r>
              <a:rPr lang="tr-TR" b="1" dirty="0" smtClean="0">
                <a:solidFill>
                  <a:schemeClr val="bg1"/>
                </a:solidFill>
              </a:rPr>
              <a:t>Ergenlik ve gençlik dönemi insan hayatının en renkli, en heyecanlı, en güçlü ve en çok anı biriktirmeye fırsat sağlayan dönemidir. </a:t>
            </a:r>
            <a:endParaRPr lang="tr-TR" b="1" dirty="0">
              <a:solidFill>
                <a:schemeClr val="bg1"/>
              </a:solidFill>
            </a:endParaRPr>
          </a:p>
        </p:txBody>
      </p:sp>
      <p:sp>
        <p:nvSpPr>
          <p:cNvPr id="5" name="Metin kutusu 4"/>
          <p:cNvSpPr txBox="1"/>
          <p:nvPr/>
        </p:nvSpPr>
        <p:spPr>
          <a:xfrm>
            <a:off x="6438828" y="2334734"/>
            <a:ext cx="3155547" cy="923330"/>
          </a:xfrm>
          <a:prstGeom prst="rect">
            <a:avLst/>
          </a:prstGeom>
          <a:noFill/>
        </p:spPr>
        <p:txBody>
          <a:bodyPr wrap="square" rtlCol="0">
            <a:spAutoFit/>
          </a:bodyPr>
          <a:lstStyle/>
          <a:p>
            <a:r>
              <a:rPr lang="tr-TR" b="1" dirty="0" smtClean="0">
                <a:solidFill>
                  <a:schemeClr val="bg1"/>
                </a:solidFill>
              </a:rPr>
              <a:t>Ancak bunun yanında bir kriz ya da bunalım dönemi de olabilir. </a:t>
            </a:r>
            <a:endParaRPr lang="tr-TR" b="1" dirty="0">
              <a:solidFill>
                <a:schemeClr val="bg1"/>
              </a:solidFill>
            </a:endParaRPr>
          </a:p>
        </p:txBody>
      </p:sp>
      <p:sp>
        <p:nvSpPr>
          <p:cNvPr id="6" name="Metin kutusu 5"/>
          <p:cNvSpPr txBox="1"/>
          <p:nvPr/>
        </p:nvSpPr>
        <p:spPr>
          <a:xfrm>
            <a:off x="2543012" y="4946467"/>
            <a:ext cx="7051363" cy="707886"/>
          </a:xfrm>
          <a:prstGeom prst="rect">
            <a:avLst/>
          </a:prstGeom>
          <a:noFill/>
        </p:spPr>
        <p:txBody>
          <a:bodyPr wrap="square" rtlCol="0">
            <a:spAutoFit/>
          </a:bodyPr>
          <a:lstStyle/>
          <a:p>
            <a:pPr algn="ctr"/>
            <a:r>
              <a:rPr lang="tr-TR" sz="2000" b="1" dirty="0" smtClean="0"/>
              <a:t>Önemli olan özellikle bu dönemde fiziksel sağlığınızın yanında psikolojik sağlığınızı da korumanızdır.</a:t>
            </a:r>
            <a:endParaRPr lang="tr-TR" sz="2000" b="1" dirty="0"/>
          </a:p>
        </p:txBody>
      </p:sp>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l="37429" t="64655" r="20550"/>
          <a:stretch/>
        </p:blipFill>
        <p:spPr>
          <a:xfrm flipH="1">
            <a:off x="8153389" y="4434048"/>
            <a:ext cx="4162568" cy="2423952"/>
          </a:xfrm>
          <a:prstGeom prst="rect">
            <a:avLst/>
          </a:prstGeom>
        </p:spPr>
      </p:pic>
    </p:spTree>
    <p:extLst>
      <p:ext uri="{BB962C8B-B14F-4D97-AF65-F5344CB8AC3E}">
        <p14:creationId xmlns:p14="http://schemas.microsoft.com/office/powerpoint/2010/main" val="242018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Resim 40"/>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34" name="Resim 33"/>
          <p:cNvPicPr>
            <a:picLocks noChangeAspect="1"/>
          </p:cNvPicPr>
          <p:nvPr/>
        </p:nvPicPr>
        <p:blipFill rotWithShape="1">
          <a:blip r:embed="rId4" cstate="print">
            <a:extLst>
              <a:ext uri="{28A0092B-C50C-407E-A947-70E740481C1C}">
                <a14:useLocalDpi xmlns:a14="http://schemas.microsoft.com/office/drawing/2010/main" val="0"/>
              </a:ext>
            </a:extLst>
          </a:blip>
          <a:srcRect l="56224" b="32090"/>
          <a:stretch/>
        </p:blipFill>
        <p:spPr>
          <a:xfrm>
            <a:off x="3799524" y="239708"/>
            <a:ext cx="3399267" cy="3727939"/>
          </a:xfrm>
          <a:prstGeom prst="rect">
            <a:avLst/>
          </a:prstGeom>
        </p:spPr>
      </p:pic>
      <p:pic>
        <p:nvPicPr>
          <p:cNvPr id="36" name="Resim 35"/>
          <p:cNvPicPr>
            <a:picLocks noChangeAspect="1"/>
          </p:cNvPicPr>
          <p:nvPr/>
        </p:nvPicPr>
        <p:blipFill rotWithShape="1">
          <a:blip r:embed="rId5" cstate="print">
            <a:extLst>
              <a:ext uri="{28A0092B-C50C-407E-A947-70E740481C1C}">
                <a14:useLocalDpi xmlns:a14="http://schemas.microsoft.com/office/drawing/2010/main" val="0"/>
              </a:ext>
            </a:extLst>
          </a:blip>
          <a:srcRect l="56224" b="32090"/>
          <a:stretch/>
        </p:blipFill>
        <p:spPr>
          <a:xfrm>
            <a:off x="3954704" y="2957957"/>
            <a:ext cx="3091890" cy="3220538"/>
          </a:xfrm>
          <a:prstGeom prst="rect">
            <a:avLst/>
          </a:prstGeom>
        </p:spPr>
      </p:pic>
      <p:pic>
        <p:nvPicPr>
          <p:cNvPr id="15" name="Resim 14"/>
          <p:cNvPicPr>
            <a:picLocks noChangeAspect="1"/>
          </p:cNvPicPr>
          <p:nvPr/>
        </p:nvPicPr>
        <p:blipFill rotWithShape="1">
          <a:blip r:embed="rId6" cstate="print">
            <a:extLst>
              <a:ext uri="{28A0092B-C50C-407E-A947-70E740481C1C}">
                <a14:useLocalDpi xmlns:a14="http://schemas.microsoft.com/office/drawing/2010/main" val="0"/>
              </a:ext>
            </a:extLst>
          </a:blip>
          <a:srcRect t="70368" r="43908" b="504"/>
          <a:stretch/>
        </p:blipFill>
        <p:spPr>
          <a:xfrm>
            <a:off x="53880" y="3275903"/>
            <a:ext cx="3976638" cy="1605585"/>
          </a:xfrm>
          <a:prstGeom prst="rect">
            <a:avLst/>
          </a:prstGeom>
        </p:spPr>
      </p:pic>
      <p:pic>
        <p:nvPicPr>
          <p:cNvPr id="14" name="Resim 13"/>
          <p:cNvPicPr>
            <a:picLocks noChangeAspect="1"/>
          </p:cNvPicPr>
          <p:nvPr/>
        </p:nvPicPr>
        <p:blipFill rotWithShape="1">
          <a:blip r:embed="rId7" cstate="print">
            <a:extLst>
              <a:ext uri="{28A0092B-C50C-407E-A947-70E740481C1C}">
                <a14:useLocalDpi xmlns:a14="http://schemas.microsoft.com/office/drawing/2010/main" val="0"/>
              </a:ext>
            </a:extLst>
          </a:blip>
          <a:srcRect t="34846" r="44367" b="35000"/>
          <a:stretch/>
        </p:blipFill>
        <p:spPr>
          <a:xfrm>
            <a:off x="39813" y="1678731"/>
            <a:ext cx="3976638" cy="1639376"/>
          </a:xfrm>
          <a:prstGeom prst="rect">
            <a:avLst/>
          </a:prstGeom>
        </p:spPr>
      </p:pic>
      <p:pic>
        <p:nvPicPr>
          <p:cNvPr id="13" name="Resim 12"/>
          <p:cNvPicPr>
            <a:picLocks noChangeAspect="1"/>
          </p:cNvPicPr>
          <p:nvPr/>
        </p:nvPicPr>
        <p:blipFill rotWithShape="1">
          <a:blip r:embed="rId8" cstate="print">
            <a:extLst>
              <a:ext uri="{28A0092B-C50C-407E-A947-70E740481C1C}">
                <a14:useLocalDpi xmlns:a14="http://schemas.microsoft.com/office/drawing/2010/main" val="0"/>
              </a:ext>
            </a:extLst>
          </a:blip>
          <a:srcRect r="44005" b="71117"/>
          <a:stretch/>
        </p:blipFill>
        <p:spPr>
          <a:xfrm>
            <a:off x="67948" y="254978"/>
            <a:ext cx="3976638" cy="1450129"/>
          </a:xfrm>
          <a:prstGeom prst="rect">
            <a:avLst/>
          </a:prstGeom>
        </p:spPr>
      </p:pic>
      <p:pic>
        <p:nvPicPr>
          <p:cNvPr id="4" name="Resim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2593" y="4187013"/>
            <a:ext cx="3778155" cy="2670987"/>
          </a:xfrm>
          <a:prstGeom prst="rect">
            <a:avLst/>
          </a:prstGeom>
        </p:spPr>
      </p:pic>
      <p:sp>
        <p:nvSpPr>
          <p:cNvPr id="5" name="Metin kutusu 4"/>
          <p:cNvSpPr txBox="1"/>
          <p:nvPr/>
        </p:nvSpPr>
        <p:spPr>
          <a:xfrm>
            <a:off x="6814857" y="4517407"/>
            <a:ext cx="2756099" cy="923330"/>
          </a:xfrm>
          <a:prstGeom prst="rect">
            <a:avLst/>
          </a:prstGeom>
          <a:noFill/>
        </p:spPr>
        <p:txBody>
          <a:bodyPr wrap="square" rtlCol="0">
            <a:spAutoFit/>
          </a:bodyPr>
          <a:lstStyle/>
          <a:p>
            <a:pPr algn="ctr"/>
            <a:r>
              <a:rPr lang="tr-TR" b="1" dirty="0" smtClean="0">
                <a:solidFill>
                  <a:srgbClr val="24221C"/>
                </a:solidFill>
              </a:rPr>
              <a:t>SAĞLIKLI SOSYAL VE DUYGUSAL İLİŞKİLERİN 10 İŞARETİ</a:t>
            </a:r>
            <a:endParaRPr lang="tr-TR" b="1" dirty="0">
              <a:solidFill>
                <a:srgbClr val="24221C"/>
              </a:solidFill>
            </a:endParaRPr>
          </a:p>
        </p:txBody>
      </p:sp>
      <p:sp>
        <p:nvSpPr>
          <p:cNvPr id="3" name="Metin kutusu 2"/>
          <p:cNvSpPr txBox="1"/>
          <p:nvPr/>
        </p:nvSpPr>
        <p:spPr>
          <a:xfrm>
            <a:off x="323408" y="600503"/>
            <a:ext cx="3377447" cy="738664"/>
          </a:xfrm>
          <a:prstGeom prst="rect">
            <a:avLst/>
          </a:prstGeom>
          <a:noFill/>
        </p:spPr>
        <p:txBody>
          <a:bodyPr wrap="square" rtlCol="0">
            <a:spAutoFit/>
          </a:bodyPr>
          <a:lstStyle/>
          <a:p>
            <a:pPr algn="ctr"/>
            <a:r>
              <a:rPr lang="tr-TR" sz="1400" b="1" dirty="0" smtClean="0"/>
              <a:t>Kendi İsteklerinin, İhtiyaçlarının, İnançlarının, Düşüncelerinin, Beğenilerinin Farkında Olmak ve Bunları İfade Edebilmek</a:t>
            </a:r>
            <a:endParaRPr lang="tr-TR" sz="1400" b="1" dirty="0"/>
          </a:p>
        </p:txBody>
      </p:sp>
      <p:sp>
        <p:nvSpPr>
          <p:cNvPr id="10" name="Metin kutusu 9"/>
          <p:cNvSpPr txBox="1"/>
          <p:nvPr/>
        </p:nvSpPr>
        <p:spPr>
          <a:xfrm>
            <a:off x="239000" y="2062965"/>
            <a:ext cx="3560332" cy="830997"/>
          </a:xfrm>
          <a:prstGeom prst="rect">
            <a:avLst/>
          </a:prstGeom>
          <a:noFill/>
        </p:spPr>
        <p:txBody>
          <a:bodyPr wrap="square" rtlCol="0">
            <a:spAutoFit/>
          </a:bodyPr>
          <a:lstStyle/>
          <a:p>
            <a:pPr algn="ctr"/>
            <a:r>
              <a:rPr lang="tr-TR" sz="1600" b="1" dirty="0" smtClean="0"/>
              <a:t>Zorunluluktan Ya Da Karşındakini Memnun Etmek İçin Değil, Kendin İstediğin İçin Evet Diyebilmek</a:t>
            </a:r>
            <a:endParaRPr lang="tr-TR" sz="1600" b="1" dirty="0"/>
          </a:p>
        </p:txBody>
      </p:sp>
      <p:sp>
        <p:nvSpPr>
          <p:cNvPr id="12" name="Metin kutusu 11"/>
          <p:cNvSpPr txBox="1"/>
          <p:nvPr/>
        </p:nvSpPr>
        <p:spPr>
          <a:xfrm>
            <a:off x="323408" y="3717277"/>
            <a:ext cx="3362178" cy="738664"/>
          </a:xfrm>
          <a:prstGeom prst="rect">
            <a:avLst/>
          </a:prstGeom>
          <a:noFill/>
        </p:spPr>
        <p:txBody>
          <a:bodyPr wrap="square" rtlCol="0">
            <a:spAutoFit/>
          </a:bodyPr>
          <a:lstStyle/>
          <a:p>
            <a:pPr algn="ctr"/>
            <a:r>
              <a:rPr lang="tr-TR" sz="1400" b="1" dirty="0" smtClean="0"/>
              <a:t>Çatışmaları, Fikir Ayrılıklarını, Karşıdaki İçin Duymanın Zor Olabileceği Duyguları İfade Ederken Kendini Güvende Hissetmek </a:t>
            </a:r>
            <a:endParaRPr lang="tr-TR" sz="1400" b="1" dirty="0"/>
          </a:p>
        </p:txBody>
      </p:sp>
      <p:pic>
        <p:nvPicPr>
          <p:cNvPr id="16" name="Resim 15"/>
          <p:cNvPicPr>
            <a:picLocks noChangeAspect="1"/>
          </p:cNvPicPr>
          <p:nvPr/>
        </p:nvPicPr>
        <p:blipFill rotWithShape="1">
          <a:blip r:embed="rId8" cstate="print">
            <a:extLst>
              <a:ext uri="{28A0092B-C50C-407E-A947-70E740481C1C}">
                <a14:useLocalDpi xmlns:a14="http://schemas.microsoft.com/office/drawing/2010/main" val="0"/>
              </a:ext>
            </a:extLst>
          </a:blip>
          <a:srcRect r="44005" b="71117"/>
          <a:stretch/>
        </p:blipFill>
        <p:spPr>
          <a:xfrm flipV="1">
            <a:off x="67794" y="4854512"/>
            <a:ext cx="3976638" cy="1450129"/>
          </a:xfrm>
          <a:prstGeom prst="rect">
            <a:avLst/>
          </a:prstGeom>
        </p:spPr>
      </p:pic>
      <p:sp>
        <p:nvSpPr>
          <p:cNvPr id="17" name="Metin kutusu 16"/>
          <p:cNvSpPr txBox="1"/>
          <p:nvPr/>
        </p:nvSpPr>
        <p:spPr>
          <a:xfrm>
            <a:off x="13919" y="5149211"/>
            <a:ext cx="4009292" cy="830997"/>
          </a:xfrm>
          <a:prstGeom prst="rect">
            <a:avLst/>
          </a:prstGeom>
          <a:noFill/>
        </p:spPr>
        <p:txBody>
          <a:bodyPr wrap="square" rtlCol="0">
            <a:spAutoFit/>
          </a:bodyPr>
          <a:lstStyle/>
          <a:p>
            <a:pPr algn="ctr"/>
            <a:r>
              <a:rPr lang="tr-TR" sz="1600" b="1" dirty="0" smtClean="0"/>
              <a:t>Diğer Arkadaşlarından, Hayallerinden, Hobilerinden Ödün Vermek Zorunda Bırakılmamak</a:t>
            </a:r>
            <a:endParaRPr lang="tr-TR" sz="1600" b="1" dirty="0"/>
          </a:p>
        </p:txBody>
      </p:sp>
      <p:pic>
        <p:nvPicPr>
          <p:cNvPr id="18" name="Resim 17"/>
          <p:cNvPicPr>
            <a:picLocks noChangeAspect="1"/>
          </p:cNvPicPr>
          <p:nvPr/>
        </p:nvPicPr>
        <p:blipFill rotWithShape="1">
          <a:blip r:embed="rId10" cstate="print">
            <a:extLst>
              <a:ext uri="{28A0092B-C50C-407E-A947-70E740481C1C}">
                <a14:useLocalDpi xmlns:a14="http://schemas.microsoft.com/office/drawing/2010/main" val="0"/>
              </a:ext>
            </a:extLst>
          </a:blip>
          <a:srcRect l="56224" t="66848" r="22833"/>
          <a:stretch/>
        </p:blipFill>
        <p:spPr>
          <a:xfrm rot="16200000">
            <a:off x="7798199" y="2022949"/>
            <a:ext cx="2031668" cy="2273580"/>
          </a:xfrm>
          <a:prstGeom prst="rect">
            <a:avLst/>
          </a:prstGeom>
        </p:spPr>
      </p:pic>
      <p:pic>
        <p:nvPicPr>
          <p:cNvPr id="19" name="Resim 18"/>
          <p:cNvPicPr>
            <a:picLocks noChangeAspect="1"/>
          </p:cNvPicPr>
          <p:nvPr/>
        </p:nvPicPr>
        <p:blipFill rotWithShape="1">
          <a:blip r:embed="rId10" cstate="print">
            <a:extLst>
              <a:ext uri="{28A0092B-C50C-407E-A947-70E740481C1C}">
                <a14:useLocalDpi xmlns:a14="http://schemas.microsoft.com/office/drawing/2010/main" val="0"/>
              </a:ext>
            </a:extLst>
          </a:blip>
          <a:srcRect l="76279" t="68078" r="2984"/>
          <a:stretch/>
        </p:blipFill>
        <p:spPr>
          <a:xfrm flipV="1">
            <a:off x="7894320" y="0"/>
            <a:ext cx="2011680" cy="2189174"/>
          </a:xfrm>
          <a:prstGeom prst="rect">
            <a:avLst/>
          </a:prstGeom>
        </p:spPr>
      </p:pic>
      <p:sp>
        <p:nvSpPr>
          <p:cNvPr id="20" name="Metin kutusu 19"/>
          <p:cNvSpPr txBox="1"/>
          <p:nvPr/>
        </p:nvSpPr>
        <p:spPr>
          <a:xfrm>
            <a:off x="7992401" y="2461799"/>
            <a:ext cx="1745483" cy="1200329"/>
          </a:xfrm>
          <a:prstGeom prst="rect">
            <a:avLst/>
          </a:prstGeom>
          <a:noFill/>
        </p:spPr>
        <p:txBody>
          <a:bodyPr wrap="square" rtlCol="0">
            <a:spAutoFit/>
          </a:bodyPr>
          <a:lstStyle/>
          <a:p>
            <a:pPr algn="ctr"/>
            <a:r>
              <a:rPr lang="tr-TR" b="1" dirty="0" smtClean="0"/>
              <a:t>Suçlu Hissetmeden Hayır Diyebilmek</a:t>
            </a:r>
            <a:endParaRPr lang="tr-TR" b="1" dirty="0"/>
          </a:p>
        </p:txBody>
      </p:sp>
      <p:sp>
        <p:nvSpPr>
          <p:cNvPr id="35" name="Metin kutusu 34"/>
          <p:cNvSpPr txBox="1"/>
          <p:nvPr/>
        </p:nvSpPr>
        <p:spPr>
          <a:xfrm>
            <a:off x="8182707" y="546982"/>
            <a:ext cx="1463041" cy="1200329"/>
          </a:xfrm>
          <a:prstGeom prst="rect">
            <a:avLst/>
          </a:prstGeom>
          <a:noFill/>
        </p:spPr>
        <p:txBody>
          <a:bodyPr wrap="square" rtlCol="0">
            <a:spAutoFit/>
          </a:bodyPr>
          <a:lstStyle/>
          <a:p>
            <a:pPr algn="ctr"/>
            <a:r>
              <a:rPr lang="tr-TR" b="1" dirty="0" smtClean="0"/>
              <a:t>İlişki İçinde Eşit Olduğunu Hissetmek</a:t>
            </a:r>
            <a:endParaRPr lang="tr-TR" b="1" dirty="0"/>
          </a:p>
        </p:txBody>
      </p:sp>
      <p:sp>
        <p:nvSpPr>
          <p:cNvPr id="37" name="Metin kutusu 36"/>
          <p:cNvSpPr txBox="1"/>
          <p:nvPr/>
        </p:nvSpPr>
        <p:spPr>
          <a:xfrm>
            <a:off x="4185698" y="4488811"/>
            <a:ext cx="2510763" cy="646331"/>
          </a:xfrm>
          <a:prstGeom prst="rect">
            <a:avLst/>
          </a:prstGeom>
          <a:noFill/>
        </p:spPr>
        <p:txBody>
          <a:bodyPr wrap="square" rtlCol="0">
            <a:spAutoFit/>
          </a:bodyPr>
          <a:lstStyle/>
          <a:p>
            <a:pPr algn="ctr"/>
            <a:r>
              <a:rPr lang="tr-TR" b="1" dirty="0" smtClean="0"/>
              <a:t>Kendini Gözetmek, Kendine Vakit Ayırmak</a:t>
            </a:r>
            <a:endParaRPr lang="tr-TR" b="1" dirty="0"/>
          </a:p>
        </p:txBody>
      </p:sp>
      <p:sp>
        <p:nvSpPr>
          <p:cNvPr id="38" name="Metin kutusu 37"/>
          <p:cNvSpPr txBox="1"/>
          <p:nvPr/>
        </p:nvSpPr>
        <p:spPr>
          <a:xfrm>
            <a:off x="3940012" y="1993869"/>
            <a:ext cx="2927070" cy="830997"/>
          </a:xfrm>
          <a:prstGeom prst="rect">
            <a:avLst/>
          </a:prstGeom>
          <a:noFill/>
        </p:spPr>
        <p:txBody>
          <a:bodyPr wrap="square" rtlCol="0">
            <a:spAutoFit/>
          </a:bodyPr>
          <a:lstStyle/>
          <a:p>
            <a:pPr algn="ctr"/>
            <a:r>
              <a:rPr lang="tr-TR" sz="1600" b="1" dirty="0" smtClean="0"/>
              <a:t>Hissettiklerin ve Yaptıkların Arasında Uyumsuzluk Yaşamıyor Olmak</a:t>
            </a:r>
            <a:endParaRPr lang="tr-TR" sz="1600" b="1" dirty="0"/>
          </a:p>
        </p:txBody>
      </p:sp>
      <p:sp>
        <p:nvSpPr>
          <p:cNvPr id="39" name="Metin kutusu 38"/>
          <p:cNvSpPr txBox="1"/>
          <p:nvPr/>
        </p:nvSpPr>
        <p:spPr>
          <a:xfrm>
            <a:off x="3896807" y="3365283"/>
            <a:ext cx="3233420" cy="584775"/>
          </a:xfrm>
          <a:prstGeom prst="rect">
            <a:avLst/>
          </a:prstGeom>
          <a:noFill/>
        </p:spPr>
        <p:txBody>
          <a:bodyPr wrap="square" rtlCol="0">
            <a:spAutoFit/>
          </a:bodyPr>
          <a:lstStyle/>
          <a:p>
            <a:pPr algn="ctr"/>
            <a:r>
              <a:rPr lang="tr-TR" sz="1600" b="1" dirty="0" smtClean="0"/>
              <a:t>Kendi Hedeflerine Ulaşmada Desteklendiğini Hissetmek</a:t>
            </a:r>
            <a:endParaRPr lang="tr-TR" sz="1600" b="1" dirty="0"/>
          </a:p>
        </p:txBody>
      </p:sp>
      <p:sp>
        <p:nvSpPr>
          <p:cNvPr id="40" name="Metin kutusu 39"/>
          <p:cNvSpPr txBox="1"/>
          <p:nvPr/>
        </p:nvSpPr>
        <p:spPr>
          <a:xfrm>
            <a:off x="4033684" y="611020"/>
            <a:ext cx="2872091" cy="830997"/>
          </a:xfrm>
          <a:prstGeom prst="rect">
            <a:avLst/>
          </a:prstGeom>
          <a:noFill/>
        </p:spPr>
        <p:txBody>
          <a:bodyPr wrap="square" rtlCol="0">
            <a:spAutoFit/>
          </a:bodyPr>
          <a:lstStyle/>
          <a:p>
            <a:pPr algn="ctr"/>
            <a:r>
              <a:rPr lang="tr-TR" sz="1600" b="1" dirty="0" smtClean="0"/>
              <a:t>Başkasının Mutluluğundan Değil Kendi Mutluluğundan Sorumlu Olmak</a:t>
            </a:r>
            <a:endParaRPr lang="tr-TR" sz="1600" b="1" dirty="0"/>
          </a:p>
        </p:txBody>
      </p:sp>
    </p:spTree>
    <p:extLst>
      <p:ext uri="{BB962C8B-B14F-4D97-AF65-F5344CB8AC3E}">
        <p14:creationId xmlns:p14="http://schemas.microsoft.com/office/powerpoint/2010/main" val="4122750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Metin kutusu 4"/>
          <p:cNvSpPr txBox="1"/>
          <p:nvPr/>
        </p:nvSpPr>
        <p:spPr>
          <a:xfrm>
            <a:off x="0" y="191068"/>
            <a:ext cx="9906000" cy="523220"/>
          </a:xfrm>
          <a:prstGeom prst="rect">
            <a:avLst/>
          </a:prstGeom>
          <a:noFill/>
        </p:spPr>
        <p:txBody>
          <a:bodyPr wrap="square" rtlCol="0">
            <a:spAutoFit/>
          </a:bodyPr>
          <a:lstStyle/>
          <a:p>
            <a:pPr algn="ctr"/>
            <a:r>
              <a:rPr lang="tr-TR" sz="2800" b="1" spc="300" dirty="0" smtClean="0">
                <a:latin typeface="Arial Black" panose="020B0A04020102020204" pitchFamily="34" charset="0"/>
                <a:cs typeface="Gecko Personal Use Only" pitchFamily="2" charset="0"/>
              </a:rPr>
              <a:t>GENÇLERİN FLÖRT ŞİDDETİ ALGILARI</a:t>
            </a:r>
            <a:endParaRPr lang="tr-TR" sz="2800" b="1" spc="300" dirty="0">
              <a:latin typeface="Arial Black" panose="020B0A04020102020204" pitchFamily="34" charset="0"/>
              <a:cs typeface="Gecko Personal Use Only" pitchFamily="2" charset="0"/>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19342" r="22976"/>
          <a:stretch/>
        </p:blipFill>
        <p:spPr>
          <a:xfrm>
            <a:off x="3310019" y="1645899"/>
            <a:ext cx="3195562" cy="3916511"/>
          </a:xfrm>
          <a:prstGeom prst="rect">
            <a:avLst/>
          </a:prstGeom>
        </p:spPr>
      </p:pic>
      <p:sp>
        <p:nvSpPr>
          <p:cNvPr id="8" name="Metin kutusu 7"/>
          <p:cNvSpPr txBox="1"/>
          <p:nvPr/>
        </p:nvSpPr>
        <p:spPr>
          <a:xfrm rot="20850910">
            <a:off x="765009" y="1508438"/>
            <a:ext cx="3138985" cy="861774"/>
          </a:xfrm>
          <a:prstGeom prst="rect">
            <a:avLst/>
          </a:prstGeom>
          <a:noFill/>
        </p:spPr>
        <p:txBody>
          <a:bodyPr wrap="square" rtlCol="0">
            <a:spAutoFit/>
          </a:bodyPr>
          <a:lstStyle/>
          <a:p>
            <a:pPr algn="ctr"/>
            <a:r>
              <a:rPr lang="tr-TR" dirty="0"/>
              <a:t>Her </a:t>
            </a:r>
            <a:r>
              <a:rPr lang="tr-TR" dirty="0">
                <a:solidFill>
                  <a:srgbClr val="D64414"/>
                </a:solidFill>
              </a:rPr>
              <a:t>4</a:t>
            </a:r>
            <a:r>
              <a:rPr lang="tr-TR" dirty="0"/>
              <a:t> Gençten </a:t>
            </a:r>
            <a:r>
              <a:rPr lang="tr-TR" dirty="0">
                <a:solidFill>
                  <a:srgbClr val="D64414"/>
                </a:solidFill>
              </a:rPr>
              <a:t>3’ü</a:t>
            </a:r>
          </a:p>
          <a:p>
            <a:pPr algn="ctr"/>
            <a:r>
              <a:rPr lang="tr-TR" sz="1600" dirty="0" smtClean="0"/>
              <a:t>Şiddet gören bir kişinin ilişkiyi kolayca bitirebileceğini</a:t>
            </a:r>
            <a:endParaRPr lang="tr-TR" sz="1600" dirty="0"/>
          </a:p>
        </p:txBody>
      </p:sp>
      <p:sp>
        <p:nvSpPr>
          <p:cNvPr id="9" name="Metin kutusu 8"/>
          <p:cNvSpPr txBox="1"/>
          <p:nvPr/>
        </p:nvSpPr>
        <p:spPr>
          <a:xfrm rot="20850910">
            <a:off x="241609" y="3095665"/>
            <a:ext cx="3138985" cy="1107996"/>
          </a:xfrm>
          <a:prstGeom prst="rect">
            <a:avLst/>
          </a:prstGeom>
          <a:noFill/>
        </p:spPr>
        <p:txBody>
          <a:bodyPr wrap="square" rtlCol="0">
            <a:spAutoFit/>
          </a:bodyPr>
          <a:lstStyle/>
          <a:p>
            <a:pPr algn="ctr"/>
            <a:r>
              <a:rPr lang="tr-TR" dirty="0"/>
              <a:t>Her </a:t>
            </a:r>
            <a:r>
              <a:rPr lang="tr-TR" dirty="0" smtClean="0">
                <a:solidFill>
                  <a:srgbClr val="D64414"/>
                </a:solidFill>
              </a:rPr>
              <a:t>5</a:t>
            </a:r>
            <a:r>
              <a:rPr lang="tr-TR" dirty="0" smtClean="0"/>
              <a:t> </a:t>
            </a:r>
            <a:r>
              <a:rPr lang="tr-TR" dirty="0"/>
              <a:t>Gençten </a:t>
            </a:r>
            <a:r>
              <a:rPr lang="tr-TR" dirty="0">
                <a:solidFill>
                  <a:srgbClr val="D64414"/>
                </a:solidFill>
              </a:rPr>
              <a:t>3’ü</a:t>
            </a:r>
          </a:p>
          <a:p>
            <a:pPr algn="ctr"/>
            <a:r>
              <a:rPr lang="tr-TR" sz="1600" dirty="0" smtClean="0"/>
              <a:t>Sevgilisini önemseyen kişinin onun kiminle, nerede, ne yapacağını kontrol edebileceğini</a:t>
            </a:r>
            <a:endParaRPr lang="tr-TR" sz="1600" dirty="0"/>
          </a:p>
        </p:txBody>
      </p:sp>
      <p:sp>
        <p:nvSpPr>
          <p:cNvPr id="10" name="Metin kutusu 9"/>
          <p:cNvSpPr txBox="1"/>
          <p:nvPr/>
        </p:nvSpPr>
        <p:spPr>
          <a:xfrm rot="1025850">
            <a:off x="6063955" y="1441726"/>
            <a:ext cx="3138985" cy="861774"/>
          </a:xfrm>
          <a:prstGeom prst="rect">
            <a:avLst/>
          </a:prstGeom>
          <a:noFill/>
        </p:spPr>
        <p:txBody>
          <a:bodyPr wrap="square" rtlCol="0">
            <a:spAutoFit/>
          </a:bodyPr>
          <a:lstStyle/>
          <a:p>
            <a:pPr algn="ctr"/>
            <a:r>
              <a:rPr lang="tr-TR" dirty="0"/>
              <a:t>Her </a:t>
            </a:r>
            <a:r>
              <a:rPr lang="tr-TR" dirty="0" smtClean="0">
                <a:solidFill>
                  <a:srgbClr val="D64414"/>
                </a:solidFill>
              </a:rPr>
              <a:t>2</a:t>
            </a:r>
            <a:r>
              <a:rPr lang="tr-TR" dirty="0" smtClean="0"/>
              <a:t> </a:t>
            </a:r>
            <a:r>
              <a:rPr lang="tr-TR" dirty="0"/>
              <a:t>Gençten </a:t>
            </a:r>
            <a:r>
              <a:rPr lang="tr-TR" dirty="0" smtClean="0">
                <a:solidFill>
                  <a:srgbClr val="D64414"/>
                </a:solidFill>
              </a:rPr>
              <a:t>1’i</a:t>
            </a:r>
            <a:endParaRPr lang="tr-TR" dirty="0">
              <a:solidFill>
                <a:srgbClr val="D64414"/>
              </a:solidFill>
            </a:endParaRPr>
          </a:p>
          <a:p>
            <a:pPr algn="ctr"/>
            <a:r>
              <a:rPr lang="tr-TR" sz="1600" dirty="0" smtClean="0"/>
              <a:t>Genellikle eğitimsiz insanların şiddet uyguladığını</a:t>
            </a:r>
            <a:endParaRPr lang="tr-TR" sz="1600" dirty="0"/>
          </a:p>
        </p:txBody>
      </p:sp>
      <p:sp>
        <p:nvSpPr>
          <p:cNvPr id="11" name="Metin kutusu 10"/>
          <p:cNvSpPr txBox="1"/>
          <p:nvPr/>
        </p:nvSpPr>
        <p:spPr>
          <a:xfrm rot="982246">
            <a:off x="6317375" y="2998113"/>
            <a:ext cx="3337890" cy="861774"/>
          </a:xfrm>
          <a:prstGeom prst="rect">
            <a:avLst/>
          </a:prstGeom>
          <a:noFill/>
        </p:spPr>
        <p:txBody>
          <a:bodyPr wrap="square" rtlCol="0">
            <a:spAutoFit/>
          </a:bodyPr>
          <a:lstStyle/>
          <a:p>
            <a:pPr algn="ctr"/>
            <a:r>
              <a:rPr lang="tr-TR" dirty="0"/>
              <a:t>Her </a:t>
            </a:r>
            <a:r>
              <a:rPr lang="tr-TR" dirty="0" smtClean="0">
                <a:solidFill>
                  <a:srgbClr val="D64414"/>
                </a:solidFill>
              </a:rPr>
              <a:t>10</a:t>
            </a:r>
            <a:r>
              <a:rPr lang="tr-TR" dirty="0" smtClean="0"/>
              <a:t> </a:t>
            </a:r>
            <a:r>
              <a:rPr lang="tr-TR" dirty="0"/>
              <a:t>Gençten </a:t>
            </a:r>
            <a:r>
              <a:rPr lang="tr-TR" dirty="0">
                <a:solidFill>
                  <a:srgbClr val="D64414"/>
                </a:solidFill>
              </a:rPr>
              <a:t>3’ü</a:t>
            </a:r>
          </a:p>
          <a:p>
            <a:pPr algn="ctr"/>
            <a:r>
              <a:rPr lang="tr-TR" sz="1600" dirty="0" smtClean="0"/>
              <a:t>Şüphelendiklerinde sevgililerinin telefonlarını kontrol edebileceklerini</a:t>
            </a:r>
            <a:endParaRPr lang="tr-TR" sz="1600" dirty="0"/>
          </a:p>
        </p:txBody>
      </p:sp>
      <p:sp>
        <p:nvSpPr>
          <p:cNvPr id="12" name="Metin kutusu 11"/>
          <p:cNvSpPr txBox="1"/>
          <p:nvPr/>
        </p:nvSpPr>
        <p:spPr>
          <a:xfrm rot="20850910">
            <a:off x="250718" y="4741405"/>
            <a:ext cx="3769922" cy="861774"/>
          </a:xfrm>
          <a:prstGeom prst="rect">
            <a:avLst/>
          </a:prstGeom>
          <a:noFill/>
        </p:spPr>
        <p:txBody>
          <a:bodyPr wrap="square" rtlCol="0">
            <a:spAutoFit/>
          </a:bodyPr>
          <a:lstStyle/>
          <a:p>
            <a:pPr algn="ctr"/>
            <a:r>
              <a:rPr lang="tr-TR" dirty="0"/>
              <a:t>Her </a:t>
            </a:r>
            <a:r>
              <a:rPr lang="tr-TR" dirty="0" smtClean="0">
                <a:solidFill>
                  <a:srgbClr val="D64414"/>
                </a:solidFill>
              </a:rPr>
              <a:t>10</a:t>
            </a:r>
            <a:r>
              <a:rPr lang="tr-TR" dirty="0" smtClean="0"/>
              <a:t> </a:t>
            </a:r>
            <a:r>
              <a:rPr lang="tr-TR" dirty="0"/>
              <a:t>Gençten </a:t>
            </a:r>
            <a:r>
              <a:rPr lang="tr-TR" dirty="0">
                <a:solidFill>
                  <a:srgbClr val="D64414"/>
                </a:solidFill>
              </a:rPr>
              <a:t>3’ü</a:t>
            </a:r>
          </a:p>
          <a:p>
            <a:pPr algn="ctr"/>
            <a:r>
              <a:rPr lang="tr-TR" sz="1600" dirty="0" smtClean="0"/>
              <a:t>İlişkinin iyi gitmesi için bazen istenmeyen davranışlara da evet denebileceğini</a:t>
            </a:r>
            <a:endParaRPr lang="tr-TR" sz="1600" dirty="0"/>
          </a:p>
        </p:txBody>
      </p:sp>
      <p:sp>
        <p:nvSpPr>
          <p:cNvPr id="13" name="Metin kutusu 12"/>
          <p:cNvSpPr txBox="1"/>
          <p:nvPr/>
        </p:nvSpPr>
        <p:spPr>
          <a:xfrm>
            <a:off x="6150001" y="4391852"/>
            <a:ext cx="3138985" cy="861774"/>
          </a:xfrm>
          <a:prstGeom prst="rect">
            <a:avLst/>
          </a:prstGeom>
          <a:noFill/>
        </p:spPr>
        <p:txBody>
          <a:bodyPr wrap="square" rtlCol="0">
            <a:spAutoFit/>
          </a:bodyPr>
          <a:lstStyle/>
          <a:p>
            <a:pPr algn="ctr"/>
            <a:r>
              <a:rPr lang="tr-TR" dirty="0"/>
              <a:t>Her </a:t>
            </a:r>
            <a:r>
              <a:rPr lang="tr-TR" dirty="0" smtClean="0">
                <a:solidFill>
                  <a:srgbClr val="D64414"/>
                </a:solidFill>
              </a:rPr>
              <a:t>5</a:t>
            </a:r>
            <a:r>
              <a:rPr lang="tr-TR" dirty="0" smtClean="0"/>
              <a:t> </a:t>
            </a:r>
            <a:r>
              <a:rPr lang="tr-TR" dirty="0"/>
              <a:t>Gençten </a:t>
            </a:r>
            <a:r>
              <a:rPr lang="tr-TR" dirty="0" smtClean="0">
                <a:solidFill>
                  <a:srgbClr val="D64414"/>
                </a:solidFill>
              </a:rPr>
              <a:t>2’si</a:t>
            </a:r>
            <a:endParaRPr lang="tr-TR" dirty="0">
              <a:solidFill>
                <a:srgbClr val="D64414"/>
              </a:solidFill>
            </a:endParaRPr>
          </a:p>
          <a:p>
            <a:pPr algn="ctr"/>
            <a:r>
              <a:rPr lang="tr-TR" sz="1600" dirty="0" smtClean="0"/>
              <a:t>Kıskançlığın sevgi göstergesi olduğunu</a:t>
            </a:r>
            <a:endParaRPr lang="tr-TR" sz="1600" dirty="0"/>
          </a:p>
        </p:txBody>
      </p:sp>
      <p:sp>
        <p:nvSpPr>
          <p:cNvPr id="14" name="Metin kutusu 13"/>
          <p:cNvSpPr txBox="1"/>
          <p:nvPr/>
        </p:nvSpPr>
        <p:spPr>
          <a:xfrm>
            <a:off x="3318346" y="923691"/>
            <a:ext cx="3138985" cy="861774"/>
          </a:xfrm>
          <a:prstGeom prst="rect">
            <a:avLst/>
          </a:prstGeom>
          <a:noFill/>
        </p:spPr>
        <p:txBody>
          <a:bodyPr wrap="square" rtlCol="0">
            <a:spAutoFit/>
          </a:bodyPr>
          <a:lstStyle/>
          <a:p>
            <a:pPr algn="ctr"/>
            <a:r>
              <a:rPr lang="tr-TR" dirty="0"/>
              <a:t>Her </a:t>
            </a:r>
            <a:r>
              <a:rPr lang="tr-TR" dirty="0" smtClean="0">
                <a:solidFill>
                  <a:srgbClr val="D64414"/>
                </a:solidFill>
              </a:rPr>
              <a:t>5</a:t>
            </a:r>
            <a:r>
              <a:rPr lang="tr-TR" dirty="0" smtClean="0"/>
              <a:t> </a:t>
            </a:r>
            <a:r>
              <a:rPr lang="tr-TR" dirty="0"/>
              <a:t>Gençten </a:t>
            </a:r>
            <a:r>
              <a:rPr lang="tr-TR" dirty="0" smtClean="0">
                <a:solidFill>
                  <a:srgbClr val="D64414"/>
                </a:solidFill>
              </a:rPr>
              <a:t>2’si</a:t>
            </a:r>
            <a:endParaRPr lang="tr-TR" dirty="0">
              <a:solidFill>
                <a:srgbClr val="D64414"/>
              </a:solidFill>
            </a:endParaRPr>
          </a:p>
          <a:p>
            <a:pPr algn="ctr"/>
            <a:r>
              <a:rPr lang="tr-TR" sz="1600" dirty="0" smtClean="0"/>
              <a:t>Sözel şiddetin fiziksel şiddet kadar zarar verici olmadığını</a:t>
            </a:r>
            <a:endParaRPr lang="tr-TR" sz="1600" dirty="0"/>
          </a:p>
        </p:txBody>
      </p:sp>
      <p:sp>
        <p:nvSpPr>
          <p:cNvPr id="15" name="Metin kutusu 14"/>
          <p:cNvSpPr txBox="1"/>
          <p:nvPr/>
        </p:nvSpPr>
        <p:spPr>
          <a:xfrm>
            <a:off x="4346101" y="5381337"/>
            <a:ext cx="1324850" cy="400110"/>
          </a:xfrm>
          <a:prstGeom prst="rect">
            <a:avLst/>
          </a:prstGeom>
          <a:gradFill>
            <a:gsLst>
              <a:gs pos="43000">
                <a:srgbClr val="00A7E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127000"/>
          </a:effectLst>
        </p:spPr>
        <p:txBody>
          <a:bodyPr wrap="none" rtlCol="0">
            <a:spAutoFit/>
          </a:bodyPr>
          <a:lstStyle/>
          <a:p>
            <a:r>
              <a:rPr lang="tr-TR" sz="2000" b="1" dirty="0" smtClean="0"/>
              <a:t>düşünüyor</a:t>
            </a:r>
            <a:endParaRPr lang="tr-TR" sz="2000" b="1" dirty="0"/>
          </a:p>
        </p:txBody>
      </p:sp>
      <p:sp>
        <p:nvSpPr>
          <p:cNvPr id="16" name="Metin kutusu 15"/>
          <p:cNvSpPr txBox="1"/>
          <p:nvPr/>
        </p:nvSpPr>
        <p:spPr>
          <a:xfrm>
            <a:off x="956603" y="6261253"/>
            <a:ext cx="8117059" cy="461665"/>
          </a:xfrm>
          <a:prstGeom prst="rect">
            <a:avLst/>
          </a:prstGeom>
          <a:noFill/>
        </p:spPr>
        <p:txBody>
          <a:bodyPr wrap="square" rtlCol="0">
            <a:spAutoFit/>
          </a:bodyPr>
          <a:lstStyle/>
          <a:p>
            <a:pPr algn="ctr"/>
            <a:r>
              <a:rPr lang="tr-TR" sz="1200" dirty="0" smtClean="0"/>
              <a:t>Bu veriler; Ne Var Ne Yok Projesi?! Kapsamında 3153 öğrencinin katılımıyla gerçekleştirilen «Şiddet Bir Sınırı Aşmaktır: Gençlerin Toplumsal Cinsiyet ve Flört Şiddetine Yönelik Algıları </a:t>
            </a:r>
            <a:r>
              <a:rPr lang="tr-TR" sz="1200" dirty="0" err="1" smtClean="0"/>
              <a:t>Araştırması»ndan</a:t>
            </a:r>
            <a:r>
              <a:rPr lang="tr-TR" sz="1200" dirty="0" smtClean="0"/>
              <a:t> elde edilmiştir.</a:t>
            </a:r>
            <a:endParaRPr lang="tr-TR" sz="1200" dirty="0"/>
          </a:p>
        </p:txBody>
      </p:sp>
      <p:pic>
        <p:nvPicPr>
          <p:cNvPr id="17" name="Resim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06" y="6465848"/>
            <a:ext cx="1302995" cy="312414"/>
          </a:xfrm>
          <a:prstGeom prst="rect">
            <a:avLst/>
          </a:prstGeom>
        </p:spPr>
      </p:pic>
    </p:spTree>
    <p:extLst>
      <p:ext uri="{BB962C8B-B14F-4D97-AF65-F5344CB8AC3E}">
        <p14:creationId xmlns:p14="http://schemas.microsoft.com/office/powerpoint/2010/main" val="5844404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6" name="Metin kutusu 5"/>
          <p:cNvSpPr txBox="1"/>
          <p:nvPr/>
        </p:nvSpPr>
        <p:spPr>
          <a:xfrm>
            <a:off x="0" y="191199"/>
            <a:ext cx="9906000" cy="461665"/>
          </a:xfrm>
          <a:prstGeom prst="rect">
            <a:avLst/>
          </a:prstGeom>
          <a:noFill/>
        </p:spPr>
        <p:txBody>
          <a:bodyPr wrap="square" rtlCol="0">
            <a:spAutoFit/>
          </a:bodyPr>
          <a:lstStyle/>
          <a:p>
            <a:pPr algn="ctr"/>
            <a:r>
              <a:rPr lang="tr-TR" sz="2400" b="1" spc="300" dirty="0" smtClean="0">
                <a:latin typeface="Arial Black" panose="020B0A04020102020204" pitchFamily="34" charset="0"/>
                <a:cs typeface="Gecko Personal Use Only" pitchFamily="2" charset="0"/>
              </a:rPr>
              <a:t>FLÖRT İÇİ ŞİDDET DAVRANIŞLARI</a:t>
            </a:r>
            <a:endParaRPr lang="tr-TR" sz="2400" b="1" spc="300" dirty="0">
              <a:latin typeface="Arial Black" panose="020B0A04020102020204" pitchFamily="34" charset="0"/>
              <a:cs typeface="Gecko Personal Use Only" pitchFamily="2" charset="0"/>
            </a:endParaRPr>
          </a:p>
        </p:txBody>
      </p:sp>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19342" r="22976"/>
          <a:stretch/>
        </p:blipFill>
        <p:spPr>
          <a:xfrm>
            <a:off x="3310019" y="1645899"/>
            <a:ext cx="3195562" cy="3916511"/>
          </a:xfrm>
          <a:prstGeom prst="rect">
            <a:avLst/>
          </a:prstGeom>
        </p:spPr>
      </p:pic>
      <p:sp>
        <p:nvSpPr>
          <p:cNvPr id="8" name="Metin kutusu 7"/>
          <p:cNvSpPr txBox="1"/>
          <p:nvPr/>
        </p:nvSpPr>
        <p:spPr>
          <a:xfrm rot="20575279">
            <a:off x="509963" y="756014"/>
            <a:ext cx="1861407" cy="523220"/>
          </a:xfrm>
          <a:prstGeom prst="rect">
            <a:avLst/>
          </a:prstGeom>
          <a:noFill/>
        </p:spPr>
        <p:txBody>
          <a:bodyPr wrap="none" rtlCol="0">
            <a:spAutoFit/>
          </a:bodyPr>
          <a:lstStyle/>
          <a:p>
            <a:r>
              <a:rPr lang="tr-TR" sz="2800" b="1" spc="300" dirty="0" smtClean="0">
                <a:solidFill>
                  <a:srgbClr val="D64414"/>
                </a:solidFill>
                <a:latin typeface="Informal Roman" panose="030604020304060B0204" pitchFamily="66" charset="0"/>
              </a:rPr>
              <a:t>Gençlerin;</a:t>
            </a:r>
            <a:endParaRPr lang="tr-TR" sz="2800" b="1" spc="300" dirty="0">
              <a:solidFill>
                <a:srgbClr val="D64414"/>
              </a:solidFill>
              <a:latin typeface="Informal Roman" panose="030604020304060B0204" pitchFamily="66" charset="0"/>
            </a:endParaRPr>
          </a:p>
        </p:txBody>
      </p:sp>
      <p:sp>
        <p:nvSpPr>
          <p:cNvPr id="9" name="Metin kutusu 8"/>
          <p:cNvSpPr txBox="1"/>
          <p:nvPr/>
        </p:nvSpPr>
        <p:spPr>
          <a:xfrm rot="20584422">
            <a:off x="655147" y="1363594"/>
            <a:ext cx="3002507" cy="1138773"/>
          </a:xfrm>
          <a:prstGeom prst="rect">
            <a:avLst/>
          </a:prstGeom>
          <a:noFill/>
        </p:spPr>
        <p:txBody>
          <a:bodyPr wrap="square" rtlCol="0">
            <a:spAutoFit/>
          </a:bodyPr>
          <a:lstStyle/>
          <a:p>
            <a:pPr algn="ctr"/>
            <a:r>
              <a:rPr lang="tr-TR" sz="2000" b="1" dirty="0" smtClean="0">
                <a:solidFill>
                  <a:srgbClr val="4808A0"/>
                </a:solidFill>
              </a:rPr>
              <a:t>%65’i</a:t>
            </a:r>
          </a:p>
          <a:p>
            <a:pPr algn="ctr"/>
            <a:r>
              <a:rPr lang="tr-TR" sz="1600" dirty="0" smtClean="0"/>
              <a:t>Kiminle, nerede, ne yaptığını kontrol etmenin/kısıtlamalar koymanın</a:t>
            </a:r>
            <a:endParaRPr lang="tr-TR" sz="1600" dirty="0"/>
          </a:p>
        </p:txBody>
      </p:sp>
      <p:sp>
        <p:nvSpPr>
          <p:cNvPr id="10" name="Metin kutusu 9"/>
          <p:cNvSpPr txBox="1"/>
          <p:nvPr/>
        </p:nvSpPr>
        <p:spPr>
          <a:xfrm rot="20584422">
            <a:off x="655147" y="3089918"/>
            <a:ext cx="3002507" cy="646331"/>
          </a:xfrm>
          <a:prstGeom prst="rect">
            <a:avLst/>
          </a:prstGeom>
          <a:noFill/>
        </p:spPr>
        <p:txBody>
          <a:bodyPr wrap="square" rtlCol="0">
            <a:spAutoFit/>
          </a:bodyPr>
          <a:lstStyle/>
          <a:p>
            <a:pPr algn="ctr"/>
            <a:r>
              <a:rPr lang="tr-TR" sz="2000" b="1" dirty="0" smtClean="0">
                <a:solidFill>
                  <a:srgbClr val="4808A0"/>
                </a:solidFill>
              </a:rPr>
              <a:t>%2’si</a:t>
            </a:r>
          </a:p>
          <a:p>
            <a:pPr algn="ctr"/>
            <a:r>
              <a:rPr lang="tr-TR" sz="1600" dirty="0" smtClean="0"/>
              <a:t>Tokat atmanın</a:t>
            </a:r>
            <a:endParaRPr lang="tr-TR" sz="1600" dirty="0"/>
          </a:p>
        </p:txBody>
      </p:sp>
      <p:sp>
        <p:nvSpPr>
          <p:cNvPr id="11" name="Metin kutusu 10"/>
          <p:cNvSpPr txBox="1"/>
          <p:nvPr/>
        </p:nvSpPr>
        <p:spPr>
          <a:xfrm rot="20584422">
            <a:off x="889335" y="4082954"/>
            <a:ext cx="3002507" cy="646331"/>
          </a:xfrm>
          <a:prstGeom prst="rect">
            <a:avLst/>
          </a:prstGeom>
          <a:noFill/>
        </p:spPr>
        <p:txBody>
          <a:bodyPr wrap="square" rtlCol="0">
            <a:spAutoFit/>
          </a:bodyPr>
          <a:lstStyle/>
          <a:p>
            <a:pPr algn="ctr"/>
            <a:r>
              <a:rPr lang="tr-TR" sz="2000" b="1" dirty="0" smtClean="0">
                <a:solidFill>
                  <a:srgbClr val="4808A0"/>
                </a:solidFill>
              </a:rPr>
              <a:t>%7’si</a:t>
            </a:r>
          </a:p>
          <a:p>
            <a:pPr algn="ctr"/>
            <a:r>
              <a:rPr lang="tr-TR" sz="1600" dirty="0" smtClean="0"/>
              <a:t>Tehdit etmenin</a:t>
            </a:r>
            <a:endParaRPr lang="tr-TR" sz="1600" dirty="0"/>
          </a:p>
        </p:txBody>
      </p:sp>
      <p:sp>
        <p:nvSpPr>
          <p:cNvPr id="12" name="Metin kutusu 11"/>
          <p:cNvSpPr txBox="1"/>
          <p:nvPr/>
        </p:nvSpPr>
        <p:spPr>
          <a:xfrm rot="20584422">
            <a:off x="1010870" y="4972861"/>
            <a:ext cx="3002507" cy="892552"/>
          </a:xfrm>
          <a:prstGeom prst="rect">
            <a:avLst/>
          </a:prstGeom>
          <a:noFill/>
        </p:spPr>
        <p:txBody>
          <a:bodyPr wrap="square" rtlCol="0">
            <a:spAutoFit/>
          </a:bodyPr>
          <a:lstStyle/>
          <a:p>
            <a:pPr algn="ctr"/>
            <a:r>
              <a:rPr lang="tr-TR" sz="2000" b="1" dirty="0" smtClean="0">
                <a:solidFill>
                  <a:srgbClr val="4808A0"/>
                </a:solidFill>
              </a:rPr>
              <a:t>%16’sı</a:t>
            </a:r>
          </a:p>
          <a:p>
            <a:pPr algn="ctr"/>
            <a:r>
              <a:rPr lang="tr-TR" sz="1600" dirty="0" smtClean="0"/>
              <a:t>Sürekli bağırmanın/hakaret etmenin</a:t>
            </a:r>
            <a:endParaRPr lang="tr-TR" sz="1600" dirty="0"/>
          </a:p>
        </p:txBody>
      </p:sp>
      <p:sp>
        <p:nvSpPr>
          <p:cNvPr id="13" name="Metin kutusu 12"/>
          <p:cNvSpPr txBox="1"/>
          <p:nvPr/>
        </p:nvSpPr>
        <p:spPr>
          <a:xfrm rot="1581718">
            <a:off x="5980047" y="1367888"/>
            <a:ext cx="3002507" cy="646331"/>
          </a:xfrm>
          <a:prstGeom prst="rect">
            <a:avLst/>
          </a:prstGeom>
          <a:noFill/>
        </p:spPr>
        <p:txBody>
          <a:bodyPr wrap="square" rtlCol="0">
            <a:spAutoFit/>
          </a:bodyPr>
          <a:lstStyle/>
          <a:p>
            <a:pPr algn="ctr"/>
            <a:r>
              <a:rPr lang="tr-TR" sz="2000" b="1" dirty="0" smtClean="0">
                <a:solidFill>
                  <a:srgbClr val="4808A0"/>
                </a:solidFill>
              </a:rPr>
              <a:t>%18’i</a:t>
            </a:r>
          </a:p>
          <a:p>
            <a:pPr algn="ctr"/>
            <a:r>
              <a:rPr lang="tr-TR" sz="1600" dirty="0" smtClean="0"/>
              <a:t>Cinsellik için ısrarcı davranmanın</a:t>
            </a:r>
            <a:endParaRPr lang="tr-TR" sz="1600" dirty="0"/>
          </a:p>
        </p:txBody>
      </p:sp>
      <p:sp>
        <p:nvSpPr>
          <p:cNvPr id="14" name="Metin kutusu 13"/>
          <p:cNvSpPr txBox="1"/>
          <p:nvPr/>
        </p:nvSpPr>
        <p:spPr>
          <a:xfrm rot="1497047">
            <a:off x="5980046" y="2757024"/>
            <a:ext cx="3002507" cy="892552"/>
          </a:xfrm>
          <a:prstGeom prst="rect">
            <a:avLst/>
          </a:prstGeom>
          <a:noFill/>
        </p:spPr>
        <p:txBody>
          <a:bodyPr wrap="square" rtlCol="0">
            <a:spAutoFit/>
          </a:bodyPr>
          <a:lstStyle/>
          <a:p>
            <a:pPr algn="ctr"/>
            <a:r>
              <a:rPr lang="tr-TR" sz="2000" b="1" dirty="0" smtClean="0">
                <a:solidFill>
                  <a:srgbClr val="4808A0"/>
                </a:solidFill>
              </a:rPr>
              <a:t>%21’i</a:t>
            </a:r>
          </a:p>
          <a:p>
            <a:pPr algn="ctr"/>
            <a:r>
              <a:rPr lang="tr-TR" sz="1600" dirty="0" smtClean="0"/>
              <a:t>Herkesin içinde kırıcı şakalar yapmanın/alay etmenin</a:t>
            </a:r>
            <a:endParaRPr lang="tr-TR" sz="1600" dirty="0"/>
          </a:p>
        </p:txBody>
      </p:sp>
      <p:sp>
        <p:nvSpPr>
          <p:cNvPr id="15" name="Metin kutusu 14"/>
          <p:cNvSpPr txBox="1"/>
          <p:nvPr/>
        </p:nvSpPr>
        <p:spPr>
          <a:xfrm rot="1471021">
            <a:off x="6032818" y="4371496"/>
            <a:ext cx="3002507" cy="1138773"/>
          </a:xfrm>
          <a:prstGeom prst="rect">
            <a:avLst/>
          </a:prstGeom>
          <a:noFill/>
        </p:spPr>
        <p:txBody>
          <a:bodyPr wrap="square" rtlCol="0">
            <a:spAutoFit/>
          </a:bodyPr>
          <a:lstStyle/>
          <a:p>
            <a:pPr algn="ctr"/>
            <a:r>
              <a:rPr lang="tr-TR" sz="2000" b="1" dirty="0" smtClean="0">
                <a:solidFill>
                  <a:srgbClr val="4808A0"/>
                </a:solidFill>
              </a:rPr>
              <a:t>%48’i</a:t>
            </a:r>
          </a:p>
          <a:p>
            <a:pPr algn="ctr"/>
            <a:r>
              <a:rPr lang="tr-TR" sz="1600" dirty="0" smtClean="0"/>
              <a:t>Sürekli kendisiyle vakit geçirmesi için çok baskı yapmanın/ısrarla mesaj atmanın</a:t>
            </a:r>
            <a:endParaRPr lang="tr-TR" sz="1600" dirty="0"/>
          </a:p>
        </p:txBody>
      </p:sp>
      <p:sp>
        <p:nvSpPr>
          <p:cNvPr id="16" name="Metin kutusu 15"/>
          <p:cNvSpPr txBox="1"/>
          <p:nvPr/>
        </p:nvSpPr>
        <p:spPr>
          <a:xfrm>
            <a:off x="4099955" y="5388105"/>
            <a:ext cx="1848583" cy="646331"/>
          </a:xfrm>
          <a:prstGeom prst="rect">
            <a:avLst/>
          </a:prstGeom>
          <a:gradFill>
            <a:gsLst>
              <a:gs pos="5300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127000"/>
          </a:effectLst>
        </p:spPr>
        <p:txBody>
          <a:bodyPr wrap="none" rtlCol="0">
            <a:spAutoFit/>
          </a:bodyPr>
          <a:lstStyle/>
          <a:p>
            <a:pPr algn="ctr"/>
            <a:r>
              <a:rPr lang="tr-TR" b="1" dirty="0" smtClean="0"/>
              <a:t>Şiddet olmadığını</a:t>
            </a:r>
          </a:p>
          <a:p>
            <a:pPr algn="ctr"/>
            <a:r>
              <a:rPr lang="tr-TR" b="1" dirty="0" smtClean="0"/>
              <a:t>düşünüyor</a:t>
            </a:r>
            <a:endParaRPr lang="tr-TR" b="1" dirty="0"/>
          </a:p>
        </p:txBody>
      </p:sp>
      <p:sp>
        <p:nvSpPr>
          <p:cNvPr id="17" name="Metin kutusu 16"/>
          <p:cNvSpPr txBox="1"/>
          <p:nvPr/>
        </p:nvSpPr>
        <p:spPr>
          <a:xfrm>
            <a:off x="956603" y="6261253"/>
            <a:ext cx="8117059" cy="461665"/>
          </a:xfrm>
          <a:prstGeom prst="rect">
            <a:avLst/>
          </a:prstGeom>
          <a:noFill/>
        </p:spPr>
        <p:txBody>
          <a:bodyPr wrap="square" rtlCol="0">
            <a:spAutoFit/>
          </a:bodyPr>
          <a:lstStyle/>
          <a:p>
            <a:pPr algn="ctr"/>
            <a:r>
              <a:rPr lang="tr-TR" sz="1200" dirty="0" smtClean="0"/>
              <a:t>Bu veriler; Ne Var Ne Yok Projesi?! Kapsamında 3153 öğrencinin katılımıyla gerçekleştirilen «Şiddet Bir Sınırı Aşmaktır: Gençlerin Toplumsal Cinsiyet ve Flört Şiddetine Yönelik Algıları </a:t>
            </a:r>
            <a:r>
              <a:rPr lang="tr-TR" sz="1200" dirty="0" err="1" smtClean="0"/>
              <a:t>Araştırması»ndan</a:t>
            </a:r>
            <a:r>
              <a:rPr lang="tr-TR" sz="1200" dirty="0" smtClean="0"/>
              <a:t> elde edilmiştir.</a:t>
            </a:r>
            <a:endParaRPr lang="tr-TR" sz="1200" dirty="0"/>
          </a:p>
        </p:txBody>
      </p:sp>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06" y="6465848"/>
            <a:ext cx="1302995" cy="312414"/>
          </a:xfrm>
          <a:prstGeom prst="rect">
            <a:avLst/>
          </a:prstGeom>
        </p:spPr>
      </p:pic>
    </p:spTree>
    <p:extLst>
      <p:ext uri="{BB962C8B-B14F-4D97-AF65-F5344CB8AC3E}">
        <p14:creationId xmlns:p14="http://schemas.microsoft.com/office/powerpoint/2010/main" val="1409116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65" y="0"/>
            <a:ext cx="9704070" cy="6858000"/>
          </a:xfrm>
          <a:prstGeom prst="rect">
            <a:avLst/>
          </a:prstGeom>
        </p:spPr>
      </p:pic>
    </p:spTree>
    <p:extLst>
      <p:ext uri="{BB962C8B-B14F-4D97-AF65-F5344CB8AC3E}">
        <p14:creationId xmlns:p14="http://schemas.microsoft.com/office/powerpoint/2010/main" val="387814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Metin kutusu 4"/>
          <p:cNvSpPr txBox="1"/>
          <p:nvPr/>
        </p:nvSpPr>
        <p:spPr>
          <a:xfrm>
            <a:off x="2652754" y="1955436"/>
            <a:ext cx="5109091" cy="1569660"/>
          </a:xfrm>
          <a:prstGeom prst="rect">
            <a:avLst/>
          </a:prstGeom>
          <a:noFill/>
        </p:spPr>
        <p:txBody>
          <a:bodyPr wrap="none" rtlCol="0">
            <a:spAutoFit/>
          </a:bodyPr>
          <a:lstStyle/>
          <a:p>
            <a:pPr algn="ctr"/>
            <a:r>
              <a:rPr lang="tr-TR" sz="4800" b="1" dirty="0" smtClean="0">
                <a:solidFill>
                  <a:schemeClr val="bg2">
                    <a:lumMod val="50000"/>
                  </a:schemeClr>
                </a:solidFill>
                <a:latin typeface="Informal Roman" panose="030604020304060B0204" pitchFamily="66" charset="0"/>
              </a:rPr>
              <a:t>KIZLAR İÇİN </a:t>
            </a:r>
          </a:p>
          <a:p>
            <a:pPr algn="ctr"/>
            <a:r>
              <a:rPr lang="tr-TR" sz="4800" b="1" dirty="0" smtClean="0">
                <a:solidFill>
                  <a:schemeClr val="bg2">
                    <a:lumMod val="50000"/>
                  </a:schemeClr>
                </a:solidFill>
                <a:latin typeface="Informal Roman" panose="030604020304060B0204" pitchFamily="66" charset="0"/>
              </a:rPr>
              <a:t>ERGENLİK DÖNEMİ</a:t>
            </a:r>
            <a:endParaRPr lang="tr-TR" sz="4800" b="1" dirty="0">
              <a:solidFill>
                <a:schemeClr val="bg2">
                  <a:lumMod val="50000"/>
                </a:schemeClr>
              </a:solidFill>
              <a:latin typeface="Informal Roman" panose="030604020304060B0204" pitchFamily="66" charset="0"/>
            </a:endParaRPr>
          </a:p>
        </p:txBody>
      </p:sp>
    </p:spTree>
    <p:extLst>
      <p:ext uri="{BB962C8B-B14F-4D97-AF65-F5344CB8AC3E}">
        <p14:creationId xmlns:p14="http://schemas.microsoft.com/office/powerpoint/2010/main" val="35902155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Metin kutusu 4"/>
          <p:cNvSpPr txBox="1"/>
          <p:nvPr/>
        </p:nvSpPr>
        <p:spPr>
          <a:xfrm>
            <a:off x="4067033" y="1408915"/>
            <a:ext cx="5636525" cy="830997"/>
          </a:xfrm>
          <a:prstGeom prst="rect">
            <a:avLst/>
          </a:prstGeom>
          <a:noFill/>
        </p:spPr>
        <p:txBody>
          <a:bodyPr wrap="square" rtlCol="0">
            <a:spAutoFit/>
          </a:bodyPr>
          <a:lstStyle/>
          <a:p>
            <a:pPr algn="just"/>
            <a:r>
              <a:rPr lang="tr-TR" sz="1600" b="1" dirty="0" smtClean="0">
                <a:solidFill>
                  <a:srgbClr val="EC8B1A"/>
                </a:solidFill>
              </a:rPr>
              <a:t>Kızlar için ergenliğe giriş yaşı 10-13 yaş civarıdır. (Kişiden kişiye farklılık gösterebilir, daha erken veya daha geç olduğu durumlar da mevcuttur.)</a:t>
            </a:r>
            <a:endParaRPr lang="tr-TR" sz="1600" b="1" dirty="0">
              <a:solidFill>
                <a:srgbClr val="EC8B1A"/>
              </a:solidFill>
            </a:endParaRPr>
          </a:p>
        </p:txBody>
      </p:sp>
      <p:sp>
        <p:nvSpPr>
          <p:cNvPr id="6" name="Metin kutusu 5"/>
          <p:cNvSpPr txBox="1"/>
          <p:nvPr/>
        </p:nvSpPr>
        <p:spPr>
          <a:xfrm>
            <a:off x="4067033" y="2284393"/>
            <a:ext cx="5636525" cy="584775"/>
          </a:xfrm>
          <a:prstGeom prst="rect">
            <a:avLst/>
          </a:prstGeom>
          <a:noFill/>
        </p:spPr>
        <p:txBody>
          <a:bodyPr wrap="square" rtlCol="0">
            <a:spAutoFit/>
          </a:bodyPr>
          <a:lstStyle/>
          <a:p>
            <a:pPr algn="just"/>
            <a:r>
              <a:rPr lang="tr-TR" sz="1600" b="1" dirty="0" smtClean="0">
                <a:solidFill>
                  <a:srgbClr val="D64414"/>
                </a:solidFill>
              </a:rPr>
              <a:t>Kızların bedensel değişiklikleri Östrojen hormonunun etkisiyle gerçekleşir.</a:t>
            </a:r>
            <a:endParaRPr lang="tr-TR" sz="1600" b="1" dirty="0">
              <a:solidFill>
                <a:srgbClr val="D64414"/>
              </a:solidFill>
            </a:endParaRPr>
          </a:p>
        </p:txBody>
      </p:sp>
      <p:sp>
        <p:nvSpPr>
          <p:cNvPr id="7" name="Metin kutusu 6"/>
          <p:cNvSpPr txBox="1"/>
          <p:nvPr/>
        </p:nvSpPr>
        <p:spPr>
          <a:xfrm>
            <a:off x="4067033" y="2869168"/>
            <a:ext cx="2699393" cy="338554"/>
          </a:xfrm>
          <a:prstGeom prst="rect">
            <a:avLst/>
          </a:prstGeom>
          <a:noFill/>
        </p:spPr>
        <p:txBody>
          <a:bodyPr wrap="none" rtlCol="0">
            <a:spAutoFit/>
          </a:bodyPr>
          <a:lstStyle/>
          <a:p>
            <a:r>
              <a:rPr lang="tr-TR" sz="1600" b="1" dirty="0" smtClean="0">
                <a:solidFill>
                  <a:srgbClr val="5BAA1F"/>
                </a:solidFill>
              </a:rPr>
              <a:t>Genellikle boy uzar, kilo artar.</a:t>
            </a:r>
            <a:endParaRPr lang="tr-TR" sz="1600" b="1" dirty="0">
              <a:solidFill>
                <a:srgbClr val="5BAA1F"/>
              </a:solidFill>
            </a:endParaRPr>
          </a:p>
        </p:txBody>
      </p:sp>
      <p:sp>
        <p:nvSpPr>
          <p:cNvPr id="8" name="Metin kutusu 7"/>
          <p:cNvSpPr txBox="1"/>
          <p:nvPr/>
        </p:nvSpPr>
        <p:spPr>
          <a:xfrm>
            <a:off x="4067033" y="3207722"/>
            <a:ext cx="5636525" cy="1569660"/>
          </a:xfrm>
          <a:prstGeom prst="rect">
            <a:avLst/>
          </a:prstGeom>
          <a:noFill/>
        </p:spPr>
        <p:txBody>
          <a:bodyPr wrap="square" rtlCol="0">
            <a:spAutoFit/>
          </a:bodyPr>
          <a:lstStyle/>
          <a:p>
            <a:pPr algn="just"/>
            <a:r>
              <a:rPr lang="tr-TR" sz="1600" b="1" dirty="0" smtClean="0">
                <a:solidFill>
                  <a:srgbClr val="1F48D0"/>
                </a:solidFill>
              </a:rPr>
              <a:t>Göğüsler belirginleşir. (Bir göğüs diğerinden daha büyük olabilir, bu normaldir) Kızlar bu durumda heyecanlanıp, utanabilirler. Göğüslerinin belli olacağını düşünerek kambur yürümeye çalışabilirler ancak bu durum duruş bozukluklarına yol açabilir. Uygun şekilde giyinildiği takdirde dik yürümenizde herhangi bir sakınca olmayacaktır. </a:t>
            </a:r>
          </a:p>
        </p:txBody>
      </p:sp>
      <p:sp>
        <p:nvSpPr>
          <p:cNvPr id="9" name="Dikdörtgen 8"/>
          <p:cNvSpPr/>
          <p:nvPr/>
        </p:nvSpPr>
        <p:spPr>
          <a:xfrm>
            <a:off x="4067033" y="4866344"/>
            <a:ext cx="5636525" cy="1077218"/>
          </a:xfrm>
          <a:prstGeom prst="rect">
            <a:avLst/>
          </a:prstGeom>
        </p:spPr>
        <p:txBody>
          <a:bodyPr wrap="square">
            <a:spAutoFit/>
          </a:bodyPr>
          <a:lstStyle/>
          <a:p>
            <a:pPr algn="just"/>
            <a:r>
              <a:rPr lang="tr-TR" sz="1600" b="1" dirty="0" smtClean="0">
                <a:solidFill>
                  <a:srgbClr val="4808A0"/>
                </a:solidFill>
              </a:rPr>
              <a:t>Kol altlarında, bacaklarda ve </a:t>
            </a:r>
            <a:r>
              <a:rPr lang="tr-TR" sz="1600" b="1" dirty="0" err="1" smtClean="0">
                <a:solidFill>
                  <a:srgbClr val="4808A0"/>
                </a:solidFill>
              </a:rPr>
              <a:t>genital</a:t>
            </a:r>
            <a:r>
              <a:rPr lang="tr-TR" sz="1600" b="1" dirty="0" smtClean="0">
                <a:solidFill>
                  <a:srgbClr val="4808A0"/>
                </a:solidFill>
              </a:rPr>
              <a:t> bölgede kıllanma başlar. </a:t>
            </a:r>
          </a:p>
          <a:p>
            <a:pPr algn="just"/>
            <a:r>
              <a:rPr lang="tr-TR" sz="1600" b="1" dirty="0" smtClean="0">
                <a:solidFill>
                  <a:srgbClr val="4808A0"/>
                </a:solidFill>
              </a:rPr>
              <a:t>Karın, kalça ve bacak bölgelerinde yağ depolanmaya başlar. Bu dönemde yenilen gıdalara dikkat edilmediği takdirde (</a:t>
            </a:r>
            <a:r>
              <a:rPr lang="tr-TR" sz="1600" b="1" dirty="0" err="1" smtClean="0">
                <a:solidFill>
                  <a:srgbClr val="4808A0"/>
                </a:solidFill>
              </a:rPr>
              <a:t>Örn</a:t>
            </a:r>
            <a:r>
              <a:rPr lang="tr-TR" sz="1600" b="1" dirty="0" smtClean="0">
                <a:solidFill>
                  <a:srgbClr val="4808A0"/>
                </a:solidFill>
              </a:rPr>
              <a:t>; fastfood ağırlıklı beslenme) ciddi kilo alımları görülebilir.</a:t>
            </a:r>
          </a:p>
        </p:txBody>
      </p:sp>
    </p:spTree>
    <p:extLst>
      <p:ext uri="{BB962C8B-B14F-4D97-AF65-F5344CB8AC3E}">
        <p14:creationId xmlns:p14="http://schemas.microsoft.com/office/powerpoint/2010/main" val="4137492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48000" y="0"/>
            <a:ext cx="6858000" cy="6858000"/>
          </a:xfrm>
          <a:prstGeom prst="rect">
            <a:avLst/>
          </a:prstGeom>
        </p:spPr>
      </p:pic>
      <p:sp>
        <p:nvSpPr>
          <p:cNvPr id="5" name="Dikdörtgen 4"/>
          <p:cNvSpPr/>
          <p:nvPr/>
        </p:nvSpPr>
        <p:spPr>
          <a:xfrm>
            <a:off x="280630" y="3932989"/>
            <a:ext cx="5534738" cy="2554545"/>
          </a:xfrm>
          <a:prstGeom prst="rect">
            <a:avLst/>
          </a:prstGeom>
        </p:spPr>
        <p:txBody>
          <a:bodyPr wrap="square">
            <a:spAutoFit/>
          </a:bodyPr>
          <a:lstStyle/>
          <a:p>
            <a:pPr algn="just"/>
            <a:r>
              <a:rPr lang="tr-TR" sz="1600" b="1" dirty="0" smtClean="0">
                <a:solidFill>
                  <a:srgbClr val="4808A0"/>
                </a:solidFill>
              </a:rPr>
              <a:t>Adet kanaması (</a:t>
            </a:r>
            <a:r>
              <a:rPr lang="tr-TR" sz="1600" b="1" dirty="0" err="1" smtClean="0">
                <a:solidFill>
                  <a:srgbClr val="4808A0"/>
                </a:solidFill>
              </a:rPr>
              <a:t>Menstürasyon</a:t>
            </a:r>
            <a:r>
              <a:rPr lang="tr-TR" sz="1600" b="1" dirty="0" smtClean="0">
                <a:solidFill>
                  <a:srgbClr val="4808A0"/>
                </a:solidFill>
              </a:rPr>
              <a:t>) görülür. 10-16 yaşlarında başlayabilir. 16 yaşını geçmiş ancak hala regl olmamış kızların kadın doğum uzmanına görülmesi gerekir. Genellikle ilk yıllarda düzensiz kanamalar olur. Ancak bu düzensizlik devam ettiğinde yine bir uzmana görünmekte fayda vardır. Adet kanaması dönemi ile ilgili büyüklerinizden bilgi almanızda fayda vardır. Bazıları için bu dönem çok sancılı ve fazla kanamalı geçebilirken bazıları ağrısız normal düzeyde geçirebilir. Unutmayın adet kanaması dönemi kadınlar için zor geçen bir dönem de olsa; olması gereken sağlıklı bir durumdur. </a:t>
            </a:r>
          </a:p>
        </p:txBody>
      </p:sp>
      <p:sp>
        <p:nvSpPr>
          <p:cNvPr id="6" name="Dikdörtgen 5"/>
          <p:cNvSpPr/>
          <p:nvPr/>
        </p:nvSpPr>
        <p:spPr>
          <a:xfrm>
            <a:off x="280632" y="547447"/>
            <a:ext cx="5534736" cy="1323439"/>
          </a:xfrm>
          <a:prstGeom prst="rect">
            <a:avLst/>
          </a:prstGeom>
        </p:spPr>
        <p:txBody>
          <a:bodyPr wrap="square">
            <a:spAutoFit/>
          </a:bodyPr>
          <a:lstStyle/>
          <a:p>
            <a:pPr algn="just"/>
            <a:r>
              <a:rPr lang="tr-TR" sz="1600" b="1" dirty="0" smtClean="0">
                <a:solidFill>
                  <a:srgbClr val="EC8B1A"/>
                </a:solidFill>
              </a:rPr>
              <a:t>Kollar, bacaklar, eller ve ayaklar vücudun geri kalan kısımlarına göre daha hızlı büyüyecektir. Bu organlar daha uzun olabilir. Bu sebeple sakarlık denilebilecek denge problemleri yaşanabilir. Bu normaldir, vücut orantılı hale geldiğinde denge problemi de ortadan kalkacaktır. </a:t>
            </a:r>
          </a:p>
        </p:txBody>
      </p:sp>
      <p:sp>
        <p:nvSpPr>
          <p:cNvPr id="7" name="Dikdörtgen 6"/>
          <p:cNvSpPr/>
          <p:nvPr/>
        </p:nvSpPr>
        <p:spPr>
          <a:xfrm>
            <a:off x="280631" y="1870886"/>
            <a:ext cx="5534737" cy="2062103"/>
          </a:xfrm>
          <a:prstGeom prst="rect">
            <a:avLst/>
          </a:prstGeom>
        </p:spPr>
        <p:txBody>
          <a:bodyPr wrap="square">
            <a:spAutoFit/>
          </a:bodyPr>
          <a:lstStyle/>
          <a:p>
            <a:pPr algn="just"/>
            <a:r>
              <a:rPr lang="tr-TR" sz="1600" b="1" dirty="0" smtClean="0">
                <a:solidFill>
                  <a:srgbClr val="5BAA1F"/>
                </a:solidFill>
              </a:rPr>
              <a:t>Deri daha yağlı hale gelir. Sivilceler ve siyah noktalar çıkar. Bazen sivilce problemi can sıkıcı boyutlara ulaşabilir. Böyle durumlarda öncelikle cilt temizliğine çok önem verilmesi gerekir. Uygun temizlik veya tedavi yöntemleri için bir dermatoloğa başvurulması gerekebilir.</a:t>
            </a:r>
          </a:p>
          <a:p>
            <a:pPr algn="just"/>
            <a:r>
              <a:rPr lang="tr-TR" sz="1600" b="1" dirty="0" smtClean="0">
                <a:solidFill>
                  <a:srgbClr val="5BAA1F"/>
                </a:solidFill>
              </a:rPr>
              <a:t>Deri yağlandığı ve gözenekler büyüdüğü için vücutta daha çok terleme görülür. Yine uygun temizlik ve kozmetik yöntemleri ile ter kokusunun önüne geçmek gerekir.</a:t>
            </a:r>
          </a:p>
        </p:txBody>
      </p:sp>
    </p:spTree>
    <p:extLst>
      <p:ext uri="{BB962C8B-B14F-4D97-AF65-F5344CB8AC3E}">
        <p14:creationId xmlns:p14="http://schemas.microsoft.com/office/powerpoint/2010/main" val="740767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56" y="0"/>
            <a:ext cx="9772288" cy="6858000"/>
          </a:xfrm>
          <a:prstGeom prst="rect">
            <a:avLst/>
          </a:prstGeom>
        </p:spPr>
      </p:pic>
      <p:sp>
        <p:nvSpPr>
          <p:cNvPr id="5" name="Metin kutusu 4"/>
          <p:cNvSpPr txBox="1"/>
          <p:nvPr/>
        </p:nvSpPr>
        <p:spPr>
          <a:xfrm>
            <a:off x="2441470" y="3204008"/>
            <a:ext cx="4695517" cy="1446550"/>
          </a:xfrm>
          <a:prstGeom prst="rect">
            <a:avLst/>
          </a:prstGeom>
          <a:noFill/>
        </p:spPr>
        <p:txBody>
          <a:bodyPr wrap="none" rtlCol="0">
            <a:spAutoFit/>
          </a:bodyPr>
          <a:lstStyle/>
          <a:p>
            <a:pPr algn="ctr"/>
            <a:r>
              <a:rPr lang="tr-TR" sz="4400" b="1" dirty="0" smtClean="0">
                <a:solidFill>
                  <a:schemeClr val="bg1"/>
                </a:solidFill>
                <a:latin typeface="Informal Roman" panose="030604020304060B0204" pitchFamily="66" charset="0"/>
                <a:ea typeface="Dry Brush" panose="020B0604020202020204" pitchFamily="34" charset="-128"/>
                <a:cs typeface="Dry Brush" panose="020B0604020202020204" pitchFamily="34" charset="-128"/>
              </a:rPr>
              <a:t>ERKEKLER İÇİN </a:t>
            </a:r>
          </a:p>
          <a:p>
            <a:pPr algn="ctr"/>
            <a:r>
              <a:rPr lang="tr-TR" sz="4400" b="1" dirty="0" smtClean="0">
                <a:solidFill>
                  <a:schemeClr val="bg1"/>
                </a:solidFill>
                <a:latin typeface="Informal Roman" panose="030604020304060B0204" pitchFamily="66" charset="0"/>
                <a:ea typeface="Dry Brush" panose="020B0604020202020204" pitchFamily="34" charset="-128"/>
                <a:cs typeface="Dry Brush" panose="020B0604020202020204" pitchFamily="34" charset="-128"/>
              </a:rPr>
              <a:t>ERGENLİK DÖNEMİ</a:t>
            </a:r>
            <a:endParaRPr lang="tr-TR" sz="4400" b="1" dirty="0">
              <a:solidFill>
                <a:schemeClr val="bg1"/>
              </a:solidFill>
              <a:latin typeface="Informal Roman" panose="030604020304060B0204" pitchFamily="66" charset="0"/>
              <a:ea typeface="Dry Brush" panose="020B0604020202020204" pitchFamily="34" charset="-128"/>
              <a:cs typeface="Dry Brush" panose="020B0604020202020204" pitchFamily="34" charset="-128"/>
            </a:endParaRPr>
          </a:p>
        </p:txBody>
      </p:sp>
    </p:spTree>
    <p:extLst>
      <p:ext uri="{BB962C8B-B14F-4D97-AF65-F5344CB8AC3E}">
        <p14:creationId xmlns:p14="http://schemas.microsoft.com/office/powerpoint/2010/main" val="2521068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Dikdörtgen 4"/>
          <p:cNvSpPr/>
          <p:nvPr/>
        </p:nvSpPr>
        <p:spPr>
          <a:xfrm>
            <a:off x="3841273" y="4087855"/>
            <a:ext cx="5739451" cy="1323439"/>
          </a:xfrm>
          <a:prstGeom prst="rect">
            <a:avLst/>
          </a:prstGeom>
        </p:spPr>
        <p:txBody>
          <a:bodyPr wrap="square">
            <a:spAutoFit/>
          </a:bodyPr>
          <a:lstStyle/>
          <a:p>
            <a:pPr algn="just"/>
            <a:endParaRPr lang="tr-TR" sz="1600" b="1" dirty="0" smtClean="0">
              <a:solidFill>
                <a:srgbClr val="4808A0"/>
              </a:solidFill>
            </a:endParaRPr>
          </a:p>
          <a:p>
            <a:pPr algn="just"/>
            <a:r>
              <a:rPr lang="tr-TR" sz="1600" b="1" dirty="0" smtClean="0">
                <a:solidFill>
                  <a:srgbClr val="4808A0"/>
                </a:solidFill>
              </a:rPr>
              <a:t>Ses telleri gelişir, ses kalınlaşır. Ses tam oturana kadar,  konuşurken seste aniden incelme ya da çatallanma dediğimiz durumlar yaşanabilir. Bu normal bir durumdur. Kişinin ses gelişimi tamamlandığında bu durum ortadan kalkacaktır. </a:t>
            </a:r>
          </a:p>
        </p:txBody>
      </p:sp>
      <p:sp>
        <p:nvSpPr>
          <p:cNvPr id="6" name="Dikdörtgen 5"/>
          <p:cNvSpPr/>
          <p:nvPr/>
        </p:nvSpPr>
        <p:spPr>
          <a:xfrm>
            <a:off x="3841276" y="945845"/>
            <a:ext cx="5739452" cy="830997"/>
          </a:xfrm>
          <a:prstGeom prst="rect">
            <a:avLst/>
          </a:prstGeom>
        </p:spPr>
        <p:txBody>
          <a:bodyPr wrap="square">
            <a:spAutoFit/>
          </a:bodyPr>
          <a:lstStyle/>
          <a:p>
            <a:pPr algn="just"/>
            <a:r>
              <a:rPr lang="tr-TR" sz="1600" b="1" dirty="0" smtClean="0">
                <a:solidFill>
                  <a:srgbClr val="EC8B1A"/>
                </a:solidFill>
              </a:rPr>
              <a:t>Ergenlik belirtileri erkeklerde ortalama 13-15 yaşlarında başlar. (Kişiden kişiye değişiklik gösterebilir, daha erken ya da daha geç olduğu durumlar da mevcuttur.) </a:t>
            </a:r>
          </a:p>
        </p:txBody>
      </p:sp>
      <p:sp>
        <p:nvSpPr>
          <p:cNvPr id="7" name="Dikdörtgen 6"/>
          <p:cNvSpPr/>
          <p:nvPr/>
        </p:nvSpPr>
        <p:spPr>
          <a:xfrm>
            <a:off x="3841276" y="1905505"/>
            <a:ext cx="5739452" cy="584775"/>
          </a:xfrm>
          <a:prstGeom prst="rect">
            <a:avLst/>
          </a:prstGeom>
        </p:spPr>
        <p:txBody>
          <a:bodyPr wrap="square">
            <a:spAutoFit/>
          </a:bodyPr>
          <a:lstStyle/>
          <a:p>
            <a:pPr algn="just"/>
            <a:r>
              <a:rPr lang="tr-TR" sz="1600" b="1" dirty="0" smtClean="0">
                <a:solidFill>
                  <a:srgbClr val="E34D4E"/>
                </a:solidFill>
              </a:rPr>
              <a:t>Erkeklerin bedenindeki değişimler </a:t>
            </a:r>
            <a:r>
              <a:rPr lang="tr-TR" sz="1600" b="1" dirty="0" err="1" smtClean="0">
                <a:solidFill>
                  <a:srgbClr val="E34D4E"/>
                </a:solidFill>
              </a:rPr>
              <a:t>testesteron</a:t>
            </a:r>
            <a:r>
              <a:rPr lang="tr-TR" sz="1600" b="1" dirty="0" smtClean="0">
                <a:solidFill>
                  <a:srgbClr val="E34D4E"/>
                </a:solidFill>
              </a:rPr>
              <a:t> hormonunun etkisiyle gerçekleşir. </a:t>
            </a:r>
          </a:p>
        </p:txBody>
      </p:sp>
      <p:sp>
        <p:nvSpPr>
          <p:cNvPr id="8" name="Dikdörtgen 7"/>
          <p:cNvSpPr/>
          <p:nvPr/>
        </p:nvSpPr>
        <p:spPr>
          <a:xfrm>
            <a:off x="3841275" y="2618943"/>
            <a:ext cx="5739451" cy="338554"/>
          </a:xfrm>
          <a:prstGeom prst="rect">
            <a:avLst/>
          </a:prstGeom>
        </p:spPr>
        <p:txBody>
          <a:bodyPr wrap="square">
            <a:spAutoFit/>
          </a:bodyPr>
          <a:lstStyle/>
          <a:p>
            <a:r>
              <a:rPr lang="tr-TR" sz="1600" b="1" dirty="0" smtClean="0">
                <a:solidFill>
                  <a:srgbClr val="D64414"/>
                </a:solidFill>
              </a:rPr>
              <a:t>Boy ve kilo artar. Kas güçleri gelişir.</a:t>
            </a:r>
          </a:p>
        </p:txBody>
      </p:sp>
      <p:sp>
        <p:nvSpPr>
          <p:cNvPr id="9" name="Dikdörtgen 8"/>
          <p:cNvSpPr/>
          <p:nvPr/>
        </p:nvSpPr>
        <p:spPr>
          <a:xfrm>
            <a:off x="3841275" y="3070924"/>
            <a:ext cx="5739451" cy="584775"/>
          </a:xfrm>
          <a:prstGeom prst="rect">
            <a:avLst/>
          </a:prstGeom>
        </p:spPr>
        <p:txBody>
          <a:bodyPr wrap="square">
            <a:spAutoFit/>
          </a:bodyPr>
          <a:lstStyle/>
          <a:p>
            <a:r>
              <a:rPr lang="tr-TR" sz="1600" b="1" dirty="0" smtClean="0">
                <a:solidFill>
                  <a:srgbClr val="5BAA1F"/>
                </a:solidFill>
              </a:rPr>
              <a:t>Sakal ve bıyıkları çıkmaya başlar. (sakal/bıyık çıkma yaşı ve miktarı kişisel farklılıklar gösterir.)</a:t>
            </a:r>
          </a:p>
        </p:txBody>
      </p:sp>
      <p:sp>
        <p:nvSpPr>
          <p:cNvPr id="10" name="Dikdörtgen 9"/>
          <p:cNvSpPr/>
          <p:nvPr/>
        </p:nvSpPr>
        <p:spPr>
          <a:xfrm>
            <a:off x="3841274" y="3697583"/>
            <a:ext cx="5739451" cy="584775"/>
          </a:xfrm>
          <a:prstGeom prst="rect">
            <a:avLst/>
          </a:prstGeom>
        </p:spPr>
        <p:txBody>
          <a:bodyPr wrap="square">
            <a:spAutoFit/>
          </a:bodyPr>
          <a:lstStyle/>
          <a:p>
            <a:r>
              <a:rPr lang="tr-TR" sz="1600" b="1" dirty="0" smtClean="0">
                <a:solidFill>
                  <a:srgbClr val="1F48D0"/>
                </a:solidFill>
              </a:rPr>
              <a:t>Koltuk altında, bacaklarda, penis çevresinde ve göğüs bölgesinde kıllanma olur. </a:t>
            </a:r>
          </a:p>
        </p:txBody>
      </p:sp>
    </p:spTree>
    <p:extLst>
      <p:ext uri="{BB962C8B-B14F-4D97-AF65-F5344CB8AC3E}">
        <p14:creationId xmlns:p14="http://schemas.microsoft.com/office/powerpoint/2010/main" val="629908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48000" y="0"/>
            <a:ext cx="6858000" cy="6858000"/>
          </a:xfrm>
          <a:prstGeom prst="rect">
            <a:avLst/>
          </a:prstGeom>
        </p:spPr>
      </p:pic>
      <p:sp>
        <p:nvSpPr>
          <p:cNvPr id="5" name="Dikdörtgen 4"/>
          <p:cNvSpPr/>
          <p:nvPr/>
        </p:nvSpPr>
        <p:spPr>
          <a:xfrm>
            <a:off x="361097" y="4851288"/>
            <a:ext cx="5521088" cy="338554"/>
          </a:xfrm>
          <a:prstGeom prst="rect">
            <a:avLst/>
          </a:prstGeom>
        </p:spPr>
        <p:txBody>
          <a:bodyPr wrap="square">
            <a:spAutoFit/>
          </a:bodyPr>
          <a:lstStyle/>
          <a:p>
            <a:r>
              <a:rPr lang="tr-TR" sz="1600" b="1" dirty="0" smtClean="0">
                <a:solidFill>
                  <a:srgbClr val="4808A0"/>
                </a:solidFill>
              </a:rPr>
              <a:t>Üreme organları gelişir, erkek tohum hücresi üretimi başlar.</a:t>
            </a:r>
            <a:endParaRPr lang="tr-TR" sz="1600" b="1" dirty="0">
              <a:solidFill>
                <a:srgbClr val="4808A0"/>
              </a:solidFill>
            </a:endParaRPr>
          </a:p>
        </p:txBody>
      </p:sp>
      <p:sp>
        <p:nvSpPr>
          <p:cNvPr id="6" name="Dikdörtgen 5"/>
          <p:cNvSpPr/>
          <p:nvPr/>
        </p:nvSpPr>
        <p:spPr>
          <a:xfrm>
            <a:off x="361097" y="1479231"/>
            <a:ext cx="5521088" cy="2062103"/>
          </a:xfrm>
          <a:prstGeom prst="rect">
            <a:avLst/>
          </a:prstGeom>
        </p:spPr>
        <p:txBody>
          <a:bodyPr wrap="square">
            <a:spAutoFit/>
          </a:bodyPr>
          <a:lstStyle/>
          <a:p>
            <a:pPr algn="just"/>
            <a:r>
              <a:rPr lang="tr-TR" sz="1600" b="1" dirty="0" smtClean="0">
                <a:solidFill>
                  <a:srgbClr val="EC8B1A"/>
                </a:solidFill>
              </a:rPr>
              <a:t>Deri daha yağlı hale gelir. Sivilceler ve siyah noktalar çıkar. Bazen sivilce problemi can sıkıcı boyutlara ulaşabilir. Böyle durumlarda öncelikle cilt temizliğine çok önem verilmesi gerekir. Uygun temizlik veya tedavi yöntemleri için bir dermatoloğa başvurulması gerekebilir.</a:t>
            </a:r>
          </a:p>
          <a:p>
            <a:pPr algn="just"/>
            <a:r>
              <a:rPr lang="tr-TR" sz="1600" b="1" dirty="0" smtClean="0">
                <a:solidFill>
                  <a:srgbClr val="EC8B1A"/>
                </a:solidFill>
              </a:rPr>
              <a:t>Deri yağlandığı ve gözenekler büyüdüğü için vücutta daha çok terleme görülür. Yine uygun temizlik ve kozmetik yöntemleri ile ter kokusunun önüne geçmek gerekir.</a:t>
            </a:r>
          </a:p>
        </p:txBody>
      </p:sp>
      <p:sp>
        <p:nvSpPr>
          <p:cNvPr id="7" name="Dikdörtgen 6"/>
          <p:cNvSpPr/>
          <p:nvPr/>
        </p:nvSpPr>
        <p:spPr>
          <a:xfrm>
            <a:off x="347449" y="3541334"/>
            <a:ext cx="5534736" cy="1323439"/>
          </a:xfrm>
          <a:prstGeom prst="rect">
            <a:avLst/>
          </a:prstGeom>
        </p:spPr>
        <p:txBody>
          <a:bodyPr wrap="square">
            <a:spAutoFit/>
          </a:bodyPr>
          <a:lstStyle/>
          <a:p>
            <a:pPr algn="just"/>
            <a:r>
              <a:rPr lang="tr-TR" sz="1600" b="1" dirty="0" smtClean="0">
                <a:solidFill>
                  <a:srgbClr val="5BAA1F"/>
                </a:solidFill>
              </a:rPr>
              <a:t>Kollar, bacaklar, eller ve ayaklar vücudun geri kalan kısımlarına göre daha hızlı büyüyecektir. Bu organlar daha uzun olabilir. Bu sebeple sakarlık denilebilecek denge problemleri yaşanabilir. Bu normaldir, vücut orantılı hale geldiğinde denge problemi de ortadan kalkacaktır. </a:t>
            </a:r>
          </a:p>
        </p:txBody>
      </p:sp>
    </p:spTree>
    <p:extLst>
      <p:ext uri="{BB962C8B-B14F-4D97-AF65-F5344CB8AC3E}">
        <p14:creationId xmlns:p14="http://schemas.microsoft.com/office/powerpoint/2010/main" val="26801723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666</TotalTime>
  <Words>2360</Words>
  <Application>Microsoft Office PowerPoint</Application>
  <PresentationFormat>A4 Kağıt (210x297 mm)</PresentationFormat>
  <Paragraphs>222</Paragraphs>
  <Slides>33</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33</vt:i4>
      </vt:variant>
    </vt:vector>
  </HeadingPairs>
  <TitlesOfParts>
    <vt:vector size="43" baseType="lpstr">
      <vt:lpstr>Dry Brush</vt:lpstr>
      <vt:lpstr>Arial</vt:lpstr>
      <vt:lpstr>Arial Black</vt:lpstr>
      <vt:lpstr>Calibri</vt:lpstr>
      <vt:lpstr>Calibri Light</vt:lpstr>
      <vt:lpstr>Gecko Personal Use Only</vt:lpstr>
      <vt:lpstr>Informal Roman</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Progressive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Asus</cp:lastModifiedBy>
  <cp:revision>61</cp:revision>
  <dcterms:created xsi:type="dcterms:W3CDTF">2018-01-24T07:06:21Z</dcterms:created>
  <dcterms:modified xsi:type="dcterms:W3CDTF">2018-01-26T12:01:19Z</dcterms:modified>
</cp:coreProperties>
</file>